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98c682bb60640f1" /><Relationship Type="http://schemas.openxmlformats.org/officeDocument/2006/relationships/extended-properties" Target="/docProps/app.xml" Id="R97270bcef8764749" /><Relationship Type="http://schemas.openxmlformats.org/officeDocument/2006/relationships/officeDocument" Target="/ppt/presentation.xml" Id="R37b1a8613c4d4277" /></Relationships>
</file>

<file path=ppt/presentation.xml><?xml version="1.0" encoding="utf-8"?>
<p:presentation xmlns:p="http://schemas.openxmlformats.org/presentationml/2006/main">
  <p:sldMasterIdLst>
    <p:sldMasterId xmlns:r="http://schemas.openxmlformats.org/officeDocument/2006/relationships" id="2147483648" r:id="Rdbaff32aa01f4867"/>
  </p:sldMasterIdLst>
  <p:notesMasterIdLst>
    <p:notesMasterId xmlns:r="http://schemas.openxmlformats.org/officeDocument/2006/relationships" r:id="Rfa25f88e290d4cfc"/>
  </p:notesMasterIdLst>
  <p:sldIdLst>
    <p:sldId xmlns:r="http://schemas.openxmlformats.org/officeDocument/2006/relationships" id="256" r:id="R9be3b4b438c5433a"/>
    <p:sldId xmlns:r="http://schemas.openxmlformats.org/officeDocument/2006/relationships" id="257" r:id="R24e85042c8a74865"/>
    <p:sldId xmlns:r="http://schemas.openxmlformats.org/officeDocument/2006/relationships" id="258" r:id="R66928b0f28e54daf"/>
    <p:sldId xmlns:r="http://schemas.openxmlformats.org/officeDocument/2006/relationships" id="259" r:id="R3eded515e93a4308"/>
    <p:sldId xmlns:r="http://schemas.openxmlformats.org/officeDocument/2006/relationships" id="260" r:id="Rbd64dc6b94d5424e"/>
    <p:sldId xmlns:r="http://schemas.openxmlformats.org/officeDocument/2006/relationships" id="261" r:id="Red450f0cbe6446f4"/>
    <p:sldId xmlns:r="http://schemas.openxmlformats.org/officeDocument/2006/relationships" id="262" r:id="Re00d63c3831f4e32"/>
    <p:sldId xmlns:r="http://schemas.openxmlformats.org/officeDocument/2006/relationships" id="263" r:id="Rc13c1f326993482d"/>
    <p:sldId xmlns:r="http://schemas.openxmlformats.org/officeDocument/2006/relationships" id="264" r:id="R785115352bae49b7"/>
    <p:sldId xmlns:r="http://schemas.openxmlformats.org/officeDocument/2006/relationships" id="265" r:id="Reae694b19c71491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9a6297e80394be9" /><Relationship Type="http://schemas.openxmlformats.org/officeDocument/2006/relationships/slideMaster" Target="/ppt/slideMasters/slideMaster1.xml" Id="Rdbaff32aa01f4867" /><Relationship Type="http://schemas.openxmlformats.org/officeDocument/2006/relationships/notesMaster" Target="/ppt/notesMasters/notesMaster1.xml" Id="Rfa25f88e290d4cfc" /><Relationship Type="http://schemas.openxmlformats.org/officeDocument/2006/relationships/presProps" Target="/ppt/presProps.xml" Id="R4a04be779d584152" /><Relationship Type="http://schemas.openxmlformats.org/officeDocument/2006/relationships/tableStyles" Target="/ppt/tableStyles.xml" Id="R747afc0fd6b34b3d" /><Relationship Type="http://schemas.openxmlformats.org/officeDocument/2006/relationships/slide" Target="/ppt/slides/slide1.xml" Id="R9be3b4b438c5433a" /><Relationship Type="http://schemas.openxmlformats.org/officeDocument/2006/relationships/slide" Target="/ppt/slides/slide2.xml" Id="R24e85042c8a74865" /><Relationship Type="http://schemas.openxmlformats.org/officeDocument/2006/relationships/slide" Target="/ppt/slides/slide3.xml" Id="R66928b0f28e54daf" /><Relationship Type="http://schemas.openxmlformats.org/officeDocument/2006/relationships/slide" Target="/ppt/slides/slide4.xml" Id="R3eded515e93a4308" /><Relationship Type="http://schemas.openxmlformats.org/officeDocument/2006/relationships/slide" Target="/ppt/slides/slide5.xml" Id="Rbd64dc6b94d5424e" /><Relationship Type="http://schemas.openxmlformats.org/officeDocument/2006/relationships/slide" Target="/ppt/slides/slide6.xml" Id="Red450f0cbe6446f4" /><Relationship Type="http://schemas.openxmlformats.org/officeDocument/2006/relationships/slide" Target="/ppt/slides/slide7.xml" Id="Re00d63c3831f4e32" /><Relationship Type="http://schemas.openxmlformats.org/officeDocument/2006/relationships/slide" Target="/ppt/slides/slide8.xml" Id="Rc13c1f326993482d" /><Relationship Type="http://schemas.openxmlformats.org/officeDocument/2006/relationships/slide" Target="/ppt/slides/slide9.xml" Id="R785115352bae49b7" /><Relationship Type="http://schemas.openxmlformats.org/officeDocument/2006/relationships/slide" Target="/ppt/slides/slide10.xml" Id="Reae694b19c71491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7d1f7d1a59945d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76b7a97233423d" /><Relationship Type="http://schemas.openxmlformats.org/officeDocument/2006/relationships/notesMaster" Target="/ppt/notesMasters/notesMaster1.xml" Id="R218b70633d7b4bcc" /></Relationships>
</file>

<file path=ppt/notesSlides/_rels/notesSlide2.xml.rels>&#65279;<?xml version="1.0" encoding="utf-8"?><Relationships xmlns="http://schemas.openxmlformats.org/package/2006/relationships"><Relationship Type="http://schemas.openxmlformats.org/officeDocument/2006/relationships/slide" Target="/ppt/slides/slide2.xml" Id="Rd1540dee0c6d4896" /><Relationship Type="http://schemas.openxmlformats.org/officeDocument/2006/relationships/notesMaster" Target="/ppt/notesMasters/notesMaster1.xml" Id="Rcd22576412d74c5a" /></Relationships>
</file>

<file path=ppt/notesSlides/_rels/notesSlide3.xml.rels>&#65279;<?xml version="1.0" encoding="utf-8"?><Relationships xmlns="http://schemas.openxmlformats.org/package/2006/relationships"><Relationship Type="http://schemas.openxmlformats.org/officeDocument/2006/relationships/slide" Target="/ppt/slides/slide3.xml" Id="R97001784563745d0" /><Relationship Type="http://schemas.openxmlformats.org/officeDocument/2006/relationships/notesMaster" Target="/ppt/notesMasters/notesMaster1.xml" Id="R925b45791f594e08" /></Relationships>
</file>

<file path=ppt/notesSlides/_rels/notesSlide4.xml.rels>&#65279;<?xml version="1.0" encoding="utf-8"?><Relationships xmlns="http://schemas.openxmlformats.org/package/2006/relationships"><Relationship Type="http://schemas.openxmlformats.org/officeDocument/2006/relationships/slide" Target="/ppt/slides/slide4.xml" Id="R7a820d65505b40d8" /><Relationship Type="http://schemas.openxmlformats.org/officeDocument/2006/relationships/notesMaster" Target="/ppt/notesMasters/notesMaster1.xml" Id="R4e1b7ac409ea4367" /></Relationships>
</file>

<file path=ppt/notesSlides/_rels/notesSlide5.xml.rels>&#65279;<?xml version="1.0" encoding="utf-8"?><Relationships xmlns="http://schemas.openxmlformats.org/package/2006/relationships"><Relationship Type="http://schemas.openxmlformats.org/officeDocument/2006/relationships/slide" Target="/ppt/slides/slide5.xml" Id="Ra27dfc9f89fb445a" /><Relationship Type="http://schemas.openxmlformats.org/officeDocument/2006/relationships/notesMaster" Target="/ppt/notesMasters/notesMaster1.xml" Id="R414a986d3d734144" /></Relationships>
</file>

<file path=ppt/notesSlides/_rels/notesSlide6.xml.rels>&#65279;<?xml version="1.0" encoding="utf-8"?><Relationships xmlns="http://schemas.openxmlformats.org/package/2006/relationships"><Relationship Type="http://schemas.openxmlformats.org/officeDocument/2006/relationships/slide" Target="/ppt/slides/slide6.xml" Id="Rae36fd85ddde4943" /><Relationship Type="http://schemas.openxmlformats.org/officeDocument/2006/relationships/notesMaster" Target="/ppt/notesMasters/notesMaster1.xml" Id="R4043705304414553" /></Relationships>
</file>

<file path=ppt/notesSlides/_rels/notesSlide7.xml.rels>&#65279;<?xml version="1.0" encoding="utf-8"?><Relationships xmlns="http://schemas.openxmlformats.org/package/2006/relationships"><Relationship Type="http://schemas.openxmlformats.org/officeDocument/2006/relationships/slide" Target="/ppt/slides/slide7.xml" Id="R3c3e08dbb3c940ff" /><Relationship Type="http://schemas.openxmlformats.org/officeDocument/2006/relationships/notesMaster" Target="/ppt/notesMasters/notesMaster1.xml" Id="R989f89ee35e547a3" /></Relationships>
</file>

<file path=ppt/notesSlides/_rels/notesSlide8.xml.rels>&#65279;<?xml version="1.0" encoding="utf-8"?><Relationships xmlns="http://schemas.openxmlformats.org/package/2006/relationships"><Relationship Type="http://schemas.openxmlformats.org/officeDocument/2006/relationships/slide" Target="/ppt/slides/slide8.xml" Id="R4a87ee213d5c48c7" /><Relationship Type="http://schemas.openxmlformats.org/officeDocument/2006/relationships/notesMaster" Target="/ppt/notesMasters/notesMaster1.xml" Id="R309d97ec6e9646b0" /></Relationships>
</file>

<file path=ppt/notesSlides/_rels/notesSlide9.xml.rels>&#65279;<?xml version="1.0" encoding="utf-8"?><Relationships xmlns="http://schemas.openxmlformats.org/package/2006/relationships"><Relationship Type="http://schemas.openxmlformats.org/officeDocument/2006/relationships/slide" Target="/ppt/slides/slide9.xml" Id="Rc14b8fd4909845bc" /><Relationship Type="http://schemas.openxmlformats.org/officeDocument/2006/relationships/notesMaster" Target="/ppt/notesMasters/notesMaster1.xml" Id="R2e4af6d7c52b408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5f1dee189df4cae" /><Relationship Type="http://schemas.openxmlformats.org/officeDocument/2006/relationships/notesMaster" Target="/ppt/notesMasters/notesMaster1.xml" Id="R707ae4e72dfa4a5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founder-provided Doorbell brief, 24 September 2026. Team affiliation and first-client status are founder statements. No revenue, contract value, fundraising amount, formal director status, or model accuracy was supplied.</a:t>
            </a:r>
          </a:p>
          <a:p xmlns:a="http://schemas.openxmlformats.org/drawingml/2006/main">
            <a:r>
              <a:t>Doorbell positions AI assistance around the next property decision and the professional best placed to help. The prototype is RMDB.</a:t>
            </a:r>
          </a:p>
          <a:p xmlns:a="http://schemas.openxmlformats.org/drawingml/2006/main">
            <a:r>
              <a:t>Cover asset: AI-generated fictional architectural brand image, 24 September 2026. Prompt: cinematic California entry at blue hour, travertine, walnut and bronze doorbell, with dark negative space for typography. No actual property is depicted.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Doorbell product thesis. These statements describe the workflow problem and intended consumer experience, not a quantified market study. The agent remains central to advice and the relationship.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founder-provided Doorbell brief, 24 September 2026. Team affiliation and first-client status are founder statements. No revenue, contract value, fundraising amount, formal director status, or model accuracy was supplied.</a:t>
            </a:r>
          </a:p>
          <a:p xmlns:a="http://schemas.openxmlformats.org/drawingml/2006/main">
            <a:r>
              <a:t>Buyer matching and ranked listing candidates are present in the reviewed prototype. Seller prediction by ZIP code is the proposed next product capability. A prediction prioritizes research and does not establish anyone’s intent to transact.</a:t>
            </a:r>
          </a:p>
          <a:p xmlns:a="http://schemas.openxmlformats.org/drawingml/2006/main">
            <a:r>
              <a:t/>
            </a:r>
          </a:p>
          <a:p xmlns:a="http://schemas.openxmlformats.org/drawingml/2006/main">
            <a:r>
              <a:t>Source: read-only review of https://rmdb.dev and its Cloudflare deployment on 24 September 2026. Worker rmdb serves a SvelteKit application. D1 and R2 support the application. rmdb-press uses scheduled and queued ingestion. Observed figures are prototype records, not customer adoption or verified predictive performance.</a:t>
            </a:r>
          </a:p>
          <a:p xmlns:a="http://schemas.openxmlformats.org/drawingml/2006/main">
            <a:r>
              <a:t>The current prototype supports listing candidates, network relationships, notes, stages and follow-up items. The complete proactive CRM loop, automated alerts, suggested drafting and outcome-driven model improvement are the planned product direction. Agents control outreach and substantive advice.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read-only review of https://rmdb.dev and its Cloudflare deployment on 24 September 2026. Worker rmdb serves a SvelteKit application. D1 and R2 support the application. rmdb-press uses scheduled and queued ingestion. Observed figures are prototype records, not customer adoption or verified predictive performance.</a:t>
            </a:r>
          </a:p>
          <a:p xmlns:a="http://schemas.openxmlformats.org/drawingml/2006/main">
            <a:r>
              <a:t>The Chalon listing displayed 70 leads, comprising 44 people and 26 entities, with 23 connected candidates. Strong, Qualified and Longshot bands, match reasons and relationship paths appeared in the UI. These are observed demo counts, not evidence of qualified demand, contacted leads or completed sales. Avoid representing 70 as a calibrated buyer count.</a:t>
            </a:r>
          </a:p>
          <a:p xmlns:a="http://schemas.openxmlformats.org/drawingml/2006/main">
            <a:r>
              <a:t/>
            </a:r>
          </a:p>
          <a:p xmlns:a="http://schemas.openxmlformats.org/drawingml/2006/main">
            <a:r>
              <a:t>Source: read-only review of https://rmdb.dev and its Cloudflare deployment on 24 September 2026. Worker rmdb serves a SvelteKit application. D1 and R2 support the application. rmdb-press uses scheduled and queued ingestion. Observed figures are prototype records, not customer adoption or verified predictive performance.</a:t>
            </a:r>
          </a:p>
          <a:p xmlns:a="http://schemas.openxmlformats.org/drawingml/2006/main">
            <a:r>
              <a:t>D1 read-only counts: listing=5, listing_candidate=346, analysis=22 with all runs marked done. A candidate may relate to multiple listings, so 346 is not a unique-buyer count. The app runs on a Cloudflare Worker with D1 and R2 bindings. rmdb-press runs a scheduled queue-driven news workflow. The technical foundation is live, but production readiness and predictive accuracy need further validation. No claim of production scale is made.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founder-provided Doorbell brief, 24 September 2026. Team affiliation and first-client status are founder statements. No revenue, contract value, fundraising amount, formal director status, or model accuracy was supplied.</a:t>
            </a:r>
          </a:p>
          <a:p xmlns:a="http://schemas.openxmlformats.org/drawingml/2006/main">
            <a:r>
              <a:t>Roadmap, not a validated live capability. The founder specifically proposed court filings and age demographics. The product should assess legally permitted, relevant public records and aggregate age/demographic trends, with source rights, privacy and fairness review. Do not infer willingness to sell solely from age or sensitive life events. Do not use protected characteristics to screen housing access or eligibility. Show signal provenance and uncertainty, and require professional judgment before outreach. No performance claim is made.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founder-provided Doorbell brief, 24 September 2026. Team affiliation and first-client status are founder statements. No revenue, contract value, fundraising amount, formal director status, or model accuracy was supplied.</a:t>
            </a:r>
          </a:p>
          <a:p xmlns:a="http://schemas.openxmlformats.org/drawingml/2006/main">
            <a:r>
              <a:t>These consumer journeys are planned. Rental inventory, real-time availability, showing booking and seller advisory workflows were not verified in the current prototype. A licensed, fresh inventory feed is a prerequisite. Cost and valuation information must state assumptions and sources. The consumer approves contact sharing and requests.</a:t>
            </a:r>
          </a:p>
          <a:p xmlns:a="http://schemas.openxmlformats.org/drawingml/2006/main">
            <a:r>
              <a:t/>
            </a:r>
          </a:p>
          <a:p xmlns:a="http://schemas.openxmlformats.org/drawingml/2006/main">
            <a:r>
              <a:t>Sources consulted 24 September 2026: https://www.meta.com/help/artificial-intelligence/1687253048996149/ (How Muse works with Connectors), https://muse.ai/platform (Muse Connector Platform), https://ai.meta.com/muse/ .</a:t>
            </a:r>
          </a:p>
          <a:p xmlns:a="http://schemas.openxmlformats.org/drawingml/2006/main">
            <a:r>
              <a:t>Proposed integration: expose scoped API operations for listing search, details, comparison and inquiry preparation. Begin read-only. Require consumer approval before sharing contact details or sending a request, with authorization enforced on the backend. A submitted connector is subject to Meta review. Do not equate Meta model inference access with consumer Muse connector approval. The reviewed RMDB backend does not establish that a Muse connector already exists.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Carolwood is Doorbell’s first client according to the founder. No client fee, contract terms, adoption rate or Doorbell performance outcome has been supplied.</a:t>
            </a:r>
          </a:p>
          <a:p xmlns:a="http://schemas.openxmlformats.org/drawingml/2006/main">
            <a:r>
              <a:t/>
            </a:r>
          </a:p>
          <a:p xmlns:a="http://schemas.openxmlformats.org/drawingml/2006/main">
            <a:r>
              <a:t>Carolwood’s company-issued release dated March 16, 2026 reports $5 billion in 2025 sales, more than $10 billion since its November 2022 inception, and 115 closed sides for properties priced $10 million and above in 2025. These are brokerage-reported figures. The 115 count is a price-segment sales-side count, not a count of all unique properties sold. Do not present brokerage transaction volume as revenue.</a:t>
            </a:r>
          </a:p>
          <a:p xmlns:a="http://schemas.openxmlformats.org/drawingml/2006/main">
            <a:r>
              <a:t>Source: https://www.prnewswire.com/news-releases/carolwood-estates-launches-its-2025-annual-report-302714001.html</a:t>
            </a:r>
          </a:p>
          <a:p xmlns:a="http://schemas.openxmlformats.org/drawingml/2006/main">
            <a:r>
              <a:t/>
            </a:r>
          </a:p>
          <a:p xmlns:a="http://schemas.openxmlformats.org/drawingml/2006/main">
            <a:r>
              <a:t>Headquarters and address: https://carolwoodre.com/ and https://www.knightfrank.co.uk/newsroom/article/2026/1/knight-frank-engages-los-angeles-market-through-a-new-strategic-alliance-with-carolwood-estates</a:t>
            </a:r>
          </a:p>
          <a:p xmlns:a="http://schemas.openxmlformats.org/drawingml/2006/main">
            <a:r>
              <a:t>Sales-side definition: https://realtrends.zendesk.com/hc/en-us/articles/18991200140436-What-counts-towards-these-production-sides-and-volume-totals-</a:t>
            </a:r>
          </a:p>
          <a:p xmlns:a="http://schemas.openxmlformats.org/drawingml/2006/main">
            <a:r>
              <a:t>Sources checked September 24,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Proposed commercial model for discussion, not an existing pricing or revenue claim. Consumer access and agent/brokerage subscriptions are intended to align distribution with professional service. Pricing, packaging and expansion economics remain to be validated. Carolwood first-client status comes from the founder. No transaction-fee or referral-fee model is assumed.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founder-provided Doorbell brief, 24 September 2026. Team affiliation and first-client status are founder statements. No revenue, contract value, fundraising amount, formal director status, or model accuracy was supplied.</a:t>
            </a:r>
          </a:p>
          <a:p xmlns:a="http://schemas.openxmlformats.org/drawingml/2006/main">
            <a:r>
              <a:t>Founder-supplied team: David Parnes, Nicholas Lazareff (Developer / CTO), Ed Leyson, Phillip Braunstein. Founder described Drew Fenton as “also on board.” This deck preserves that phrase and does not assert a legal director, executive or investor role. Obtain exact role wording before external circulation if a formal title is intended.</a:t>
            </a:r>
          </a:p>
          <a:p xmlns:a="http://schemas.openxmlformats.org/drawingml/2006/main">
            <a:r>
              <a:t/>
            </a:r>
          </a:p>
          <a:p xmlns:a="http://schemas.openxmlformats.org/drawingml/2006/main">
            <a:r>
              <a:t>David Parnes is a founder-supplied member of the Doorbell team. His public professional role is Principal at Carolwood Estates. No additional Doorbell title is asserted.</a:t>
            </a:r>
          </a:p>
          <a:p xmlns:a="http://schemas.openxmlformats.org/drawingml/2006/main">
            <a:r>
              <a:t/>
            </a:r>
          </a:p>
          <a:p xmlns:a="http://schemas.openxmlformats.org/drawingml/2006/main">
            <a:r>
              <a:t>The Carolwood biography reports more than $6 billion in personally closed career residential sales and describes international recognition through Bravo’s Million Dollar Listing Los Angeles. This is a career sales-volume figure reported by the brokerage, not personal income or Doorbell revenue.</a:t>
            </a:r>
          </a:p>
          <a:p xmlns:a="http://schemas.openxmlformats.org/drawingml/2006/main">
            <a:r>
              <a:t>Source: https://carolwoodre.com/agent/david-parnes (accessed September 24, 2026).</a:t>
            </a:r>
          </a:p>
          <a:p xmlns:a="http://schemas.openxmlformats.org/drawingml/2006/main">
            <a:r>
              <a:t/>
            </a:r>
          </a:p>
          <a:p xmlns:a="http://schemas.openxmlformats.org/drawingml/2006/main">
            <a:r>
              <a:t>The seven-season, nine-year tenure reflects the joint departure statement from Parnes and James Harris in April 2022. Nine years describes their involvement with the show and should not be presented as nine aired seasons.</a:t>
            </a:r>
          </a:p>
          <a:p xmlns:a="http://schemas.openxmlformats.org/drawingml/2006/main">
            <a:r>
              <a:t>Sources: https://www.bravotv.com/the-daily-dish/mdlla-james-harris-david-parnes-leaving-million-dollar-listing-los-angeles and https://www.inman.com/2022/12/09/million-dollar-listing-la-what-to-watch-for-on-the-most-dramatic-season-yet/</a:t>
            </a:r>
          </a:p>
          <a:p xmlns:a="http://schemas.openxmlformats.org/drawingml/2006/main">
            <a:r>
              <a:t>No Bravo affiliation with or endorsement of Doorbell is implied.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read-only review of https://rmdb.dev and its Cloudflare deployment on 24 September 2026. Worker rmdb serves a SvelteKit application. D1 and R2 support the application. rmdb-press uses scheduled and queued ingestion. Observed figures are prototype records, not customer adoption or verified predictive performance.</a:t>
            </a:r>
          </a:p>
          <a:p xmlns:a="http://schemas.openxmlformats.org/drawingml/2006/main">
            <a:r>
              <a:t>Recommended sequence, not a delivery-date commitment. Reliability includes version-controlled deployments, staging, schema migrations and observability. Model work needs representative evaluation data and outcome feedback. Consumer access requires fresh inventory and permissions. Muse connector launch depends on integration testing and applicable review.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5644927aba64e9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b9c43bf54ea4aff" /><Relationship Type="http://schemas.openxmlformats.org/officeDocument/2006/relationships/slideLayout" Target="/ppt/slideLayouts/slideLayout1.xml" Id="R5f4b0641f2594623"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f4b0641f259462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6541c8ac7b14186" /><Relationship Type="http://schemas.openxmlformats.org/officeDocument/2006/relationships/image" Target="/ppt/media/image.png" Id="R3e109a2825994fac" /><Relationship Type="http://schemas.openxmlformats.org/officeDocument/2006/relationships/notesSlide" Target="/ppt/notesSlides/notesSlide1.xml" Id="Rd5f0e4637a4348f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09dfb798f6c74b1a" /><Relationship Type="http://schemas.openxmlformats.org/officeDocument/2006/relationships/notesSlide" Target="/ppt/notesSlides/notesSlide2.xml" Id="Raaf46db208804936"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962cf07d87f740cb" /><Relationship Type="http://schemas.openxmlformats.org/officeDocument/2006/relationships/notesSlide" Target="/ppt/notesSlides/notesSlide3.xml" Id="R5897c8a217ba43b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a72d95df543498f" /><Relationship Type="http://schemas.openxmlformats.org/officeDocument/2006/relationships/notesSlide" Target="/ppt/notesSlides/notesSlide4.xml" Id="R50cc93c1ef87465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a2aa67d412f42c8" /><Relationship Type="http://schemas.openxmlformats.org/officeDocument/2006/relationships/notesSlide" Target="/ppt/notesSlides/notesSlide5.xml" Id="R90ecd411d82041a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fa3253deafa940d9" /><Relationship Type="http://schemas.openxmlformats.org/officeDocument/2006/relationships/notesSlide" Target="/ppt/notesSlides/notesSlide6.xml" Id="R53f6ed171d21400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cad5d4f97bf74bf7" /><Relationship Type="http://schemas.openxmlformats.org/officeDocument/2006/relationships/notesSlide" Target="/ppt/notesSlides/notesSlide7.xml" Id="R88a0be4ca7f74e6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954d218aa1944a46" /><Relationship Type="http://schemas.openxmlformats.org/officeDocument/2006/relationships/notesSlide" Target="/ppt/notesSlides/notesSlide8.xml" Id="R2a793192b78d4ae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1cbd2412c8c41b9" /><Relationship Type="http://schemas.openxmlformats.org/officeDocument/2006/relationships/notesSlide" Target="/ppt/notesSlides/notesSlide9.xml" Id="R701e4ec370b54b6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4ca3189a0c534d4d" /><Relationship Type="http://schemas.openxmlformats.org/officeDocument/2006/relationships/notesSlide" Target="/ppt/notesSlides/notesSlide10.xml" Id="Ra1bb144850a64a1c" /></Relationships>
</file>

<file path=ppt/slides/slide1.xml><?xml version="1.0" encoding="utf-8"?>
<p:sld xmlns:p="http://schemas.openxmlformats.org/presentationml/2006/main">
  <p:cSld>
    <p:bg>
      <p:bgPr>
        <a:solidFill xmlns:a="http://schemas.openxmlformats.org/drawingml/2006/main">
          <a:srgbClr val="F4F1E9"/>
        </a:solidFill>
      </p:bgPr>
    </p:bg>
    <p:spTree>
      <p:nvGrpSpPr>
        <p:cNvPr id="1" name=""/>
        <p:cNvGrpSpPr/>
        <p:nvPr/>
      </p:nvGrpSpPr>
      <p:grpSpPr>
        <a:xfrm xmlns:a="http://schemas.openxmlformats.org/drawingml/2006/main"/>
      </p:grpSpPr>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e109a2825994fac"/>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Doorbell">
            <a:extLst xmlns:a="http://schemas.openxmlformats.org/drawingml/2006/main">
              <a:ext uri="{FF2B5EF4-FFF2-40B4-BE49-F238E27FC236}">
                <a16:creationId xmlns:a16="http://schemas.microsoft.com/office/drawing/2014/main" id="{5B2F17D9-444A-41A1-9EE6-E94D69E0C338}"/>
              </a:ext>
            </a:extLst>
          </p:cNvPr>
          <p:cNvSpPr>
            <a:spLocks xmlns:a="http://schemas.openxmlformats.org/drawingml/2006/main" noGrp="1"/>
          </p:cNvSpPr>
          <p:nvPr/>
        </p:nvSpPr>
        <p:spPr>
          <a:xfrm xmlns:a="http://schemas.openxmlformats.org/drawingml/2006/main">
            <a:off x="685800" y="876300"/>
            <a:ext cx="51435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7650" b="0">
                <a:solidFill>
                  <a:srgbClr val="FFFDF7"/>
                </a:solidFill>
                <a:latin typeface="Arial"/>
                <a:ea typeface="Arial"/>
                <a:cs typeface="Arial"/>
              </a:defRPr>
            </a:pPr>
            <a:r>
              <a:rPr sz="7650" b="0">
                <a:solidFill>
                  <a:srgbClr val="FFFDF7"/>
                </a:solidFill>
                <a:latin typeface="Arial"/>
                <a:ea typeface="Arial"/>
                <a:cs typeface="Arial"/>
              </a:rPr>
              <a:t>Doorbell</a:t>
            </a:r>
          </a:p>
        </p:txBody>
      </p:sp>
      <p:sp>
        <p:nvSpPr>
          <p:cNvPr id="3" name="Agents for agents">
            <a:extLst xmlns:a="http://schemas.openxmlformats.org/drawingml/2006/main">
              <a:ext uri="{FF2B5EF4-FFF2-40B4-BE49-F238E27FC236}">
                <a16:creationId xmlns:a16="http://schemas.microsoft.com/office/drawing/2014/main" id="{F10440AD-1854-41F8-A611-09B103D16CA4}"/>
              </a:ext>
            </a:extLst>
          </p:cNvPr>
          <p:cNvSpPr>
            <a:spLocks xmlns:a="http://schemas.openxmlformats.org/drawingml/2006/main" noGrp="1"/>
          </p:cNvSpPr>
          <p:nvPr/>
        </p:nvSpPr>
        <p:spPr>
          <a:xfrm xmlns:a="http://schemas.openxmlformats.org/drawingml/2006/main">
            <a:off x="733425" y="2228850"/>
            <a:ext cx="452437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00" b="0">
                <a:solidFill>
                  <a:srgbClr val="FFFDF7"/>
                </a:solidFill>
                <a:latin typeface="Arial"/>
                <a:ea typeface="Arial"/>
                <a:cs typeface="Arial"/>
              </a:defRPr>
            </a:pPr>
            <a:r>
              <a:rPr sz="2700" b="0">
                <a:solidFill>
                  <a:srgbClr val="FFFDF7"/>
                </a:solidFill>
                <a:latin typeface="Arial"/>
                <a:ea typeface="Arial"/>
                <a:cs typeface="Arial"/>
              </a:rPr>
              <a:t>Aigents for agents</a:t>
            </a:r>
          </a:p>
        </p:txBody>
      </p:sp>
      <p:sp>
        <p:nvSpPr>
          <p:cNvPr id="4" name="AI-enhanced CRM for real estate">
            <a:extLst xmlns:a="http://schemas.openxmlformats.org/drawingml/2006/main">
              <a:ext uri="{FF2B5EF4-FFF2-40B4-BE49-F238E27FC236}">
                <a16:creationId xmlns:a16="http://schemas.microsoft.com/office/drawing/2014/main" id="{19624C96-9B62-4336-8CEF-A23BE17BC5A8}"/>
              </a:ext>
            </a:extLst>
          </p:cNvPr>
          <p:cNvSpPr>
            <a:spLocks xmlns:a="http://schemas.openxmlformats.org/drawingml/2006/main" noGrp="1"/>
          </p:cNvSpPr>
          <p:nvPr/>
        </p:nvSpPr>
        <p:spPr>
          <a:xfrm xmlns:a="http://schemas.openxmlformats.org/drawingml/2006/main">
            <a:off x="733425" y="3714750"/>
            <a:ext cx="4333875"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0">
                <a:solidFill>
                  <a:srgbClr val="FFFDF7"/>
                </a:solidFill>
                <a:latin typeface="Arial"/>
                <a:ea typeface="Arial"/>
                <a:cs typeface="Arial"/>
              </a:defRPr>
            </a:pPr>
            <a:r>
              <a:rPr sz="2250" b="0">
                <a:solidFill>
                  <a:srgbClr val="FFFDF7"/>
                </a:solidFill>
                <a:latin typeface="Arial"/>
                <a:ea typeface="Arial"/>
                <a:cs typeface="Arial"/>
              </a:rPr>
              <a:t>AI-enhanced CRM</a:t>
            </a:r>
          </a:p>
          <a:p xmlns:a="http://schemas.openxmlformats.org/drawingml/2006/main">
            <a:pPr algn="l">
              <a:buNone/>
              <a:defRPr sz="2250" b="0">
                <a:solidFill>
                  <a:srgbClr val="FFFDF7"/>
                </a:solidFill>
                <a:latin typeface="Arial"/>
                <a:ea typeface="Arial"/>
                <a:cs typeface="Arial"/>
              </a:defRPr>
            </a:pPr>
            <a:r>
              <a:rPr sz="2250" b="0">
                <a:solidFill>
                  <a:srgbClr val="FFFDF7"/>
                </a:solidFill>
                <a:latin typeface="Arial"/>
                <a:ea typeface="Arial"/>
                <a:cs typeface="Arial"/>
              </a:rPr>
              <a:t>for real estate agents</a:t>
            </a:r>
          </a:p>
        </p:txBody>
      </p:sp>
      <p:sp>
        <p:nvSpPr>
          <p:cNvPr id="5" name="DOORBELL LLC">
            <a:extLst xmlns:a="http://schemas.openxmlformats.org/drawingml/2006/main">
              <a:ext uri="{FF2B5EF4-FFF2-40B4-BE49-F238E27FC236}">
                <a16:creationId xmlns:a16="http://schemas.microsoft.com/office/drawing/2014/main" id="{10268E70-B098-4F8B-8E24-1B94E79C9F06}"/>
              </a:ext>
            </a:extLst>
          </p:cNvPr>
          <p:cNvSpPr>
            <a:spLocks xmlns:a="http://schemas.openxmlformats.org/drawingml/2006/main" noGrp="1"/>
          </p:cNvSpPr>
          <p:nvPr/>
        </p:nvSpPr>
        <p:spPr>
          <a:xfrm xmlns:a="http://schemas.openxmlformats.org/drawingml/2006/main">
            <a:off x="733425" y="5972175"/>
            <a:ext cx="4000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1">
                <a:solidFill>
                  <a:srgbClr val="FFFDF7"/>
                </a:solidFill>
                <a:latin typeface="Arial"/>
                <a:ea typeface="Arial"/>
                <a:cs typeface="Arial"/>
              </a:defRPr>
            </a:pPr>
            <a:r>
              <a:rPr sz="1200" b="1">
                <a:solidFill>
                  <a:srgbClr val="FFFDF7"/>
                </a:solidFill>
                <a:latin typeface="Arial"/>
                <a:ea typeface="Arial"/>
                <a:cs typeface="Arial"/>
              </a:rPr>
              <a:t>DOORBELL LLC</a:t>
            </a:r>
          </a:p>
        </p:txBody>
      </p:sp>
      <p:sp>
        <p:nvSpPr>
          <p:cNvPr id="6" name="rmdb.dev">
            <a:extLst xmlns:a="http://schemas.openxmlformats.org/drawingml/2006/main">
              <a:ext uri="{FF2B5EF4-FFF2-40B4-BE49-F238E27FC236}">
                <a16:creationId xmlns:a16="http://schemas.microsoft.com/office/drawing/2014/main" id="{CECC96E6-D126-4449-99B0-701C709F276D}"/>
              </a:ext>
            </a:extLst>
          </p:cNvPr>
          <p:cNvSpPr>
            <a:spLocks xmlns:a="http://schemas.openxmlformats.org/drawingml/2006/main" noGrp="1"/>
          </p:cNvSpPr>
          <p:nvPr/>
        </p:nvSpPr>
        <p:spPr>
          <a:xfrm xmlns:a="http://schemas.openxmlformats.org/drawingml/2006/main">
            <a:off x="733425" y="6276975"/>
            <a:ext cx="4000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350" b="0">
                <a:solidFill>
                  <a:srgbClr val="FFFDF7"/>
                </a:solidFill>
                <a:latin typeface="Arial"/>
                <a:ea typeface="Arial"/>
                <a:cs typeface="Arial"/>
              </a:defRPr>
            </a:pPr>
            <a:r>
              <a:rPr sz="1350" b="0">
                <a:solidFill>
                  <a:srgbClr val="FFFDF7"/>
                </a:solidFill>
                <a:latin typeface="Arial"/>
                <a:ea typeface="Arial"/>
                <a:cs typeface="Arial"/>
              </a:rPr>
              <a:t>rmdb.dev</a:t>
            </a:r>
          </a:p>
        </p:txBody>
      </p:sp>
    </p:spTree>
    <p:extLst>
      <p:ext uri="{BB962C8B-B14F-4D97-AF65-F5344CB8AC3E}">
        <p14:creationId xmlns:p14="http://schemas.microsoft.com/office/powerpoint/2010/main" val="141535000"/>
      </p:ext>
    </p:extLst>
  </p:cSld>
</p:sld>
</file>

<file path=ppt/slides/slide2.xml><?xml version="1.0" encoding="utf-8"?>
<p:sld xmlns:p="http://schemas.openxmlformats.org/presentationml/2006/main">
  <p:cSld>
    <p:bg>
      <p:bgPr>
        <a:solidFill xmlns:a="http://schemas.openxmlformats.org/drawingml/2006/main">
          <a:srgbClr val="21231F"/>
        </a:solidFill>
      </p:bgPr>
    </p:bg>
    <p:spTree>
      <p:nvGrpSpPr>
        <p:cNvPr id="1" name=""/>
        <p:cNvGrpSpPr/>
        <p:nvPr/>
      </p:nvGrpSpPr>
      <p:grpSpPr>
        <a:xfrm xmlns:a="http://schemas.openxmlformats.org/drawingml/2006/main"/>
      </p:grpSpPr>
      <p:sp>
        <p:nvSpPr>
          <p:cNvPr id="6" name="THE OPPORTUNITY">
            <a:extLst xmlns:a="http://schemas.openxmlformats.org/drawingml/2006/main">
              <a:ext uri="{FF2B5EF4-FFF2-40B4-BE49-F238E27FC236}">
                <a16:creationId xmlns:a16="http://schemas.microsoft.com/office/drawing/2014/main" id="{4F534F4E-FED9-42F2-88B6-5A8AD295214D}"/>
              </a:ext>
            </a:extLst>
          </p:cNvPr>
          <p:cNvSpPr>
            <a:spLocks xmlns:a="http://schemas.openxmlformats.org/drawingml/2006/main" noGrp="1"/>
          </p:cNvSpPr>
          <p:nvPr/>
        </p:nvSpPr>
        <p:spPr>
          <a:xfrm xmlns:a="http://schemas.openxmlformats.org/drawingml/2006/main">
            <a:off x="685800" y="40005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1">
                <a:solidFill>
                  <a:srgbClr val="D7E396"/>
                </a:solidFill>
                <a:latin typeface="Arial"/>
                <a:ea typeface="Arial"/>
                <a:cs typeface="Arial"/>
              </a:defRPr>
            </a:pPr>
            <a:r>
              <a:rPr sz="1200" b="1">
                <a:solidFill>
                  <a:srgbClr val="D7E396"/>
                </a:solidFill>
                <a:latin typeface="Arial"/>
                <a:ea typeface="Arial"/>
                <a:cs typeface="Arial"/>
              </a:rPr>
              <a:t>THE OPPORTUNITY</a:t>
            </a:r>
          </a:p>
        </p:txBody>
      </p:sp>
      <p:sp>
        <p:nvSpPr>
          <p:cNvPr id="2" name="The next move starts before the next search">
            <a:extLst xmlns:a="http://schemas.openxmlformats.org/drawingml/2006/main">
              <a:ext uri="{FF2B5EF4-FFF2-40B4-BE49-F238E27FC236}">
                <a16:creationId xmlns:a16="http://schemas.microsoft.com/office/drawing/2014/main" id="{4479C3B7-18CE-4D88-B4F9-A8C6431FFD80}"/>
              </a:ext>
            </a:extLst>
          </p:cNvPr>
          <p:cNvSpPr>
            <a:spLocks xmlns:a="http://schemas.openxmlformats.org/drawingml/2006/main" noGrp="1"/>
          </p:cNvSpPr>
          <p:nvPr/>
        </p:nvSpPr>
        <p:spPr>
          <a:xfrm xmlns:a="http://schemas.openxmlformats.org/drawingml/2006/main">
            <a:off x="685800" y="962025"/>
            <a:ext cx="10820400" cy="1657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800" b="0">
                <a:solidFill>
                  <a:srgbClr val="F4F1E9"/>
                </a:solidFill>
                <a:latin typeface="Arial"/>
                <a:ea typeface="Arial"/>
                <a:cs typeface="Arial"/>
              </a:defRPr>
            </a:pPr>
            <a:r>
              <a:rPr sz="4800" b="0">
                <a:solidFill>
                  <a:srgbClr val="F4F1E9"/>
                </a:solidFill>
                <a:latin typeface="Arial"/>
                <a:ea typeface="Arial"/>
                <a:cs typeface="Arial"/>
              </a:rPr>
              <a:t>The next deal starts</a:t>
            </a:r>
          </a:p>
          <a:p xmlns:a="http://schemas.openxmlformats.org/drawingml/2006/main">
            <a:pPr algn="l">
              <a:buNone/>
              <a:defRPr sz="4800" b="0">
                <a:solidFill>
                  <a:srgbClr val="F4F1E9"/>
                </a:solidFill>
                <a:latin typeface="Arial"/>
                <a:ea typeface="Arial"/>
                <a:cs typeface="Arial"/>
              </a:defRPr>
            </a:pPr>
            <a:r>
              <a:rPr sz="4800" b="0">
                <a:solidFill>
                  <a:srgbClr val="F4F1E9"/>
                </a:solidFill>
                <a:latin typeface="Arial"/>
                <a:ea typeface="Arial"/>
                <a:cs typeface="Arial"/>
              </a:rPr>
              <a:t>before the next search</a:t>
            </a:r>
          </a:p>
        </p:txBody>
      </p:sp>
      <p:sp>
        <p:nvSpPr>
          <p:cNvPr id="3" name="Agents piece together ownership records, market news and relationship ">
            <a:extLst xmlns:a="http://schemas.openxmlformats.org/drawingml/2006/main">
              <a:ext uri="{FF2B5EF4-FFF2-40B4-BE49-F238E27FC236}">
                <a16:creationId xmlns:a16="http://schemas.microsoft.com/office/drawing/2014/main" id="{8AD254C7-0A1D-44C4-AB53-44E5A910C9AB}"/>
              </a:ext>
            </a:extLst>
          </p:cNvPr>
          <p:cNvSpPr>
            <a:spLocks xmlns:a="http://schemas.openxmlformats.org/drawingml/2006/main" noGrp="1"/>
          </p:cNvSpPr>
          <p:nvPr/>
        </p:nvSpPr>
        <p:spPr>
          <a:xfrm xmlns:a="http://schemas.openxmlformats.org/drawingml/2006/main">
            <a:off x="685800" y="3171825"/>
            <a:ext cx="108204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F4F1E9"/>
                </a:solidFill>
                <a:latin typeface="Arial"/>
                <a:ea typeface="Arial"/>
                <a:cs typeface="Arial"/>
              </a:defRPr>
            </a:pPr>
            <a:r>
              <a:rPr sz="2325" b="0">
                <a:solidFill>
                  <a:srgbClr val="F4F1E9"/>
                </a:solidFill>
                <a:latin typeface="Arial"/>
                <a:ea typeface="Arial"/>
                <a:cs typeface="Arial"/>
              </a:rPr>
              <a:t>Agents juggle property data and relationship history</a:t>
            </a:r>
          </a:p>
          <a:p xmlns:a="http://schemas.openxmlformats.org/drawingml/2006/main">
            <a:pPr algn="l">
              <a:buNone/>
              <a:defRPr sz="2325" b="0">
                <a:solidFill>
                  <a:srgbClr val="F4F1E9"/>
                </a:solidFill>
                <a:latin typeface="Arial"/>
                <a:ea typeface="Arial"/>
                <a:cs typeface="Arial"/>
              </a:defRPr>
            </a:pPr>
            <a:r>
              <a:rPr sz="2325" b="0">
                <a:solidFill>
                  <a:srgbClr val="F4F1E9"/>
                </a:solidFill>
                <a:latin typeface="Arial"/>
                <a:ea typeface="Arial"/>
                <a:cs typeface="Arial"/>
              </a:rPr>
              <a:t>to decide whom to call.</a:t>
            </a:r>
          </a:p>
        </p:txBody>
      </p:sp>
      <p:sp>
        <p:nvSpPr>
          <p:cNvPr id="4" name="Consumers arrive with a different question: “Who can help me make the ">
            <a:extLst xmlns:a="http://schemas.openxmlformats.org/drawingml/2006/main">
              <a:ext uri="{FF2B5EF4-FFF2-40B4-BE49-F238E27FC236}">
                <a16:creationId xmlns:a16="http://schemas.microsoft.com/office/drawing/2014/main" id="{C1408694-8E16-4BEE-936D-67A694C13F00}"/>
              </a:ext>
            </a:extLst>
          </p:cNvPr>
          <p:cNvSpPr>
            <a:spLocks xmlns:a="http://schemas.openxmlformats.org/drawingml/2006/main" noGrp="1"/>
          </p:cNvSpPr>
          <p:nvPr/>
        </p:nvSpPr>
        <p:spPr>
          <a:xfrm xmlns:a="http://schemas.openxmlformats.org/drawingml/2006/main">
            <a:off x="685800" y="4629150"/>
            <a:ext cx="108204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00" b="0">
                <a:solidFill>
                  <a:srgbClr val="D7E396"/>
                </a:solidFill>
                <a:latin typeface="Arial"/>
                <a:ea typeface="Arial"/>
                <a:cs typeface="Arial"/>
              </a:defRPr>
            </a:pPr>
            <a:r>
              <a:rPr sz="2700" b="0">
                <a:solidFill>
                  <a:srgbClr val="D7E396"/>
                </a:solidFill>
                <a:latin typeface="Arial"/>
                <a:ea typeface="Arial"/>
                <a:cs typeface="Arial"/>
              </a:rPr>
              <a:t>Doorbell connects those signals</a:t>
            </a:r>
          </a:p>
          <a:p xmlns:a="http://schemas.openxmlformats.org/drawingml/2006/main">
            <a:pPr algn="l">
              <a:buNone/>
              <a:defRPr sz="2700" b="0">
                <a:solidFill>
                  <a:srgbClr val="D7E396"/>
                </a:solidFill>
                <a:latin typeface="Arial"/>
                <a:ea typeface="Arial"/>
                <a:cs typeface="Arial"/>
              </a:defRPr>
            </a:pPr>
            <a:r>
              <a:rPr sz="2700" b="0">
                <a:solidFill>
                  <a:srgbClr val="D7E396"/>
                </a:solidFill>
                <a:latin typeface="Arial"/>
                <a:ea typeface="Arial"/>
                <a:cs typeface="Arial"/>
              </a:rPr>
              <a:t>to the next conversation.</a:t>
            </a:r>
          </a:p>
        </p:txBody>
      </p:sp>
      <p:sp>
        <p:nvSpPr>
          <p:cNvPr id="5" name="02">
            <a:extLst xmlns:a="http://schemas.openxmlformats.org/drawingml/2006/main">
              <a:ext uri="{FF2B5EF4-FFF2-40B4-BE49-F238E27FC236}">
                <a16:creationId xmlns:a16="http://schemas.microsoft.com/office/drawing/2014/main" id="{B72151E1-AB7B-4FA4-ABBD-524CDBCA2316}"/>
              </a:ext>
            </a:extLst>
          </p:cNvPr>
          <p:cNvSpPr>
            <a:spLocks xmlns:a="http://schemas.openxmlformats.org/drawingml/2006/main" noGrp="1"/>
          </p:cNvSpPr>
          <p:nvPr/>
        </p:nvSpPr>
        <p:spPr>
          <a:xfrm xmlns:a="http://schemas.openxmlformats.org/drawingml/2006/main">
            <a:off x="11049000" y="62674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B6BBAA"/>
                </a:solidFill>
                <a:latin typeface="Arial"/>
                <a:ea typeface="Arial"/>
                <a:cs typeface="Arial"/>
              </a:defRPr>
            </a:pPr>
            <a:r>
              <a:rPr sz="1200" b="0">
                <a:solidFill>
                  <a:srgbClr val="B6BBAA"/>
                </a:solidFill>
                <a:latin typeface="Arial"/>
                <a:ea typeface="Arial"/>
                <a:cs typeface="Arial"/>
              </a:rPr>
              <a:t>02</a:t>
            </a:r>
          </a:p>
        </p:txBody>
      </p:sp>
    </p:spTree>
    <p:extLst>
      <p:ext uri="{BB962C8B-B14F-4D97-AF65-F5344CB8AC3E}">
        <p14:creationId xmlns:p14="http://schemas.microsoft.com/office/powerpoint/2010/main" val="1222638712"/>
      </p:ext>
    </p:extLst>
  </p:cSld>
</p:sld>
</file>

<file path=ppt/slides/slide3.xml><?xml version="1.0" encoding="utf-8"?>
<p:sld xmlns:p="http://schemas.openxmlformats.org/presentationml/2006/main">
  <p:cSld>
    <p:bg>
      <p:bgPr>
        <a:solidFill xmlns:a="http://schemas.openxmlformats.org/drawingml/2006/main">
          <a:srgbClr val="F4F1E9"/>
        </a:solidFill>
      </p:bgPr>
    </p:bg>
    <p:spTree>
      <p:nvGrpSpPr>
        <p:cNvPr id="1" name=""/>
        <p:cNvGrpSpPr/>
        <p:nvPr/>
      </p:nvGrpSpPr>
      <p:grpSpPr>
        <a:xfrm xmlns:a="http://schemas.openxmlformats.org/drawingml/2006/main"/>
      </p:grpSpPr>
      <p:sp>
        <p:nvSpPr>
          <p:cNvPr id="9" name="Intelligence for both sides of the next move">
            <a:extLst xmlns:a="http://schemas.openxmlformats.org/drawingml/2006/main">
              <a:ext uri="{FF2B5EF4-FFF2-40B4-BE49-F238E27FC236}">
                <a16:creationId xmlns:a16="http://schemas.microsoft.com/office/drawing/2014/main" id="{07BAACB2-59E3-4FDB-B969-B6FC15833A95}"/>
              </a:ext>
            </a:extLst>
          </p:cNvPr>
          <p:cNvSpPr>
            <a:spLocks xmlns:a="http://schemas.openxmlformats.org/drawingml/2006/main" noGrp="1"/>
          </p:cNvSpPr>
          <p:nvPr/>
        </p:nvSpPr>
        <p:spPr>
          <a:xfrm xmlns:a="http://schemas.openxmlformats.org/drawingml/2006/main">
            <a:off x="685800" y="647700"/>
            <a:ext cx="108204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800" b="0">
                <a:solidFill>
                  <a:srgbClr val="21231F"/>
                </a:solidFill>
                <a:latin typeface="Arial"/>
                <a:ea typeface="Arial"/>
                <a:cs typeface="Arial"/>
              </a:defRPr>
            </a:pPr>
            <a:r>
              <a:rPr sz="4800" b="0">
                <a:solidFill>
                  <a:srgbClr val="21231F"/>
                </a:solidFill>
                <a:latin typeface="Arial"/>
                <a:ea typeface="Arial"/>
                <a:cs typeface="Arial"/>
              </a:rPr>
              <a:t>Find buyers.</a:t>
            </a:r>
          </a:p>
          <a:p xmlns:a="http://schemas.openxmlformats.org/drawingml/2006/main">
            <a:pPr algn="l">
              <a:buNone/>
              <a:defRPr sz="4800" b="0">
                <a:solidFill>
                  <a:srgbClr val="21231F"/>
                </a:solidFill>
                <a:latin typeface="Arial"/>
                <a:ea typeface="Arial"/>
                <a:cs typeface="Arial"/>
              </a:defRPr>
            </a:pPr>
            <a:r>
              <a:rPr sz="4800" b="0">
                <a:solidFill>
                  <a:srgbClr val="21231F"/>
                </a:solidFill>
                <a:latin typeface="Arial"/>
                <a:ea typeface="Arial"/>
                <a:cs typeface="Arial"/>
              </a:rPr>
              <a:t>Win listings.</a:t>
            </a:r>
          </a:p>
        </p:txBody>
      </p:sp>
      <p:sp>
        <p:nvSpPr>
          <p:cNvPr id="2" name="Buyer matching">
            <a:extLst xmlns:a="http://schemas.openxmlformats.org/drawingml/2006/main">
              <a:ext uri="{FF2B5EF4-FFF2-40B4-BE49-F238E27FC236}">
                <a16:creationId xmlns:a16="http://schemas.microsoft.com/office/drawing/2014/main" id="{C20D629F-1F5B-42F0-BEEB-EA75AF025B1E}"/>
              </a:ext>
            </a:extLst>
          </p:cNvPr>
          <p:cNvSpPr>
            <a:spLocks xmlns:a="http://schemas.openxmlformats.org/drawingml/2006/main" noGrp="1"/>
          </p:cNvSpPr>
          <p:nvPr/>
        </p:nvSpPr>
        <p:spPr>
          <a:xfrm xmlns:a="http://schemas.openxmlformats.org/drawingml/2006/main">
            <a:off x="685800" y="2800350"/>
            <a:ext cx="5048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850" b="1">
                <a:solidFill>
                  <a:srgbClr val="21231F"/>
                </a:solidFill>
                <a:latin typeface="Arial"/>
                <a:ea typeface="Arial"/>
                <a:cs typeface="Arial"/>
              </a:defRPr>
            </a:pPr>
            <a:r>
              <a:rPr sz="2850" b="1">
                <a:solidFill>
                  <a:srgbClr val="21231F"/>
                </a:solidFill>
                <a:latin typeface="Arial"/>
                <a:ea typeface="Arial"/>
                <a:cs typeface="Arial"/>
              </a:rPr>
              <a:t>Buyer matching</a:t>
            </a:r>
          </a:p>
        </p:txBody>
      </p:sp>
      <p:sp>
        <p:nvSpPr>
          <p:cNvPr id="3" name="Who is most likely to buy this listing?">
            <a:extLst xmlns:a="http://schemas.openxmlformats.org/drawingml/2006/main">
              <a:ext uri="{FF2B5EF4-FFF2-40B4-BE49-F238E27FC236}">
                <a16:creationId xmlns:a16="http://schemas.microsoft.com/office/drawing/2014/main" id="{835D2D33-1EB1-4FA4-8936-084AA12BF4F7}"/>
              </a:ext>
            </a:extLst>
          </p:cNvPr>
          <p:cNvSpPr>
            <a:spLocks xmlns:a="http://schemas.openxmlformats.org/drawingml/2006/main" noGrp="1"/>
          </p:cNvSpPr>
          <p:nvPr/>
        </p:nvSpPr>
        <p:spPr>
          <a:xfrm xmlns:a="http://schemas.openxmlformats.org/drawingml/2006/main">
            <a:off x="685800" y="3495675"/>
            <a:ext cx="495300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21231F"/>
                </a:solidFill>
                <a:latin typeface="Arial"/>
                <a:ea typeface="Arial"/>
                <a:cs typeface="Arial"/>
              </a:defRPr>
            </a:pPr>
            <a:r>
              <a:rPr sz="2325" b="0">
                <a:solidFill>
                  <a:srgbClr val="21231F"/>
                </a:solidFill>
                <a:latin typeface="Arial"/>
                <a:ea typeface="Arial"/>
                <a:cs typeface="Arial"/>
              </a:rPr>
              <a:t>Who is most likely to buy</a:t>
            </a:r>
          </a:p>
          <a:p xmlns:a="http://schemas.openxmlformats.org/drawingml/2006/main">
            <a:pPr algn="l">
              <a:buNone/>
              <a:defRPr sz="2325" b="0">
                <a:solidFill>
                  <a:srgbClr val="21231F"/>
                </a:solidFill>
                <a:latin typeface="Arial"/>
                <a:ea typeface="Arial"/>
                <a:cs typeface="Arial"/>
              </a:defRPr>
            </a:pPr>
            <a:r>
              <a:rPr sz="2325" b="0">
                <a:solidFill>
                  <a:srgbClr val="21231F"/>
                </a:solidFill>
                <a:latin typeface="Arial"/>
                <a:ea typeface="Arial"/>
                <a:cs typeface="Arial"/>
              </a:rPr>
              <a:t>this listing?</a:t>
            </a:r>
          </a:p>
        </p:txBody>
      </p:sp>
      <p:sp>
        <p:nvSpPr>
          <p:cNvPr id="4" name="Rank candidates with a clear reason to reach out and a path to introdu">
            <a:extLst xmlns:a="http://schemas.openxmlformats.org/drawingml/2006/main">
              <a:ext uri="{FF2B5EF4-FFF2-40B4-BE49-F238E27FC236}">
                <a16:creationId xmlns:a16="http://schemas.microsoft.com/office/drawing/2014/main" id="{13F8CDF1-70CA-4B99-82F4-B350E01DDD3E}"/>
              </a:ext>
            </a:extLst>
          </p:cNvPr>
          <p:cNvSpPr>
            <a:spLocks xmlns:a="http://schemas.openxmlformats.org/drawingml/2006/main" noGrp="1"/>
          </p:cNvSpPr>
          <p:nvPr/>
        </p:nvSpPr>
        <p:spPr>
          <a:xfrm xmlns:a="http://schemas.openxmlformats.org/drawingml/2006/main">
            <a:off x="685800" y="4810125"/>
            <a:ext cx="50482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0">
                <a:solidFill>
                  <a:srgbClr val="6B6C62"/>
                </a:solidFill>
                <a:latin typeface="Arial"/>
                <a:ea typeface="Arial"/>
                <a:cs typeface="Arial"/>
              </a:defRPr>
            </a:pPr>
            <a:r>
              <a:rPr sz="2025" b="0">
                <a:solidFill>
                  <a:srgbClr val="6B6C62"/>
                </a:solidFill>
                <a:latin typeface="Arial"/>
                <a:ea typeface="Arial"/>
                <a:cs typeface="Arial"/>
              </a:rPr>
              <a:t>Rank the match. Explain why.</a:t>
            </a:r>
          </a:p>
          <a:p xmlns:a="http://schemas.openxmlformats.org/drawingml/2006/main">
            <a:pPr algn="l">
              <a:buNone/>
              <a:defRPr sz="2025" b="0">
                <a:solidFill>
                  <a:srgbClr val="6B6C62"/>
                </a:solidFill>
                <a:latin typeface="Arial"/>
                <a:ea typeface="Arial"/>
                <a:cs typeface="Arial"/>
              </a:defRPr>
            </a:pPr>
            <a:r>
              <a:rPr sz="2025" b="0">
                <a:solidFill>
                  <a:srgbClr val="6B6C62"/>
                </a:solidFill>
                <a:latin typeface="Arial"/>
                <a:ea typeface="Arial"/>
                <a:cs typeface="Arial"/>
              </a:rPr>
              <a:t>Find a path to introduction.</a:t>
            </a:r>
          </a:p>
        </p:txBody>
      </p:sp>
      <p:sp>
        <p:nvSpPr>
          <p:cNvPr id="5" name="Seller prediction">
            <a:extLst xmlns:a="http://schemas.openxmlformats.org/drawingml/2006/main">
              <a:ext uri="{FF2B5EF4-FFF2-40B4-BE49-F238E27FC236}">
                <a16:creationId xmlns:a16="http://schemas.microsoft.com/office/drawing/2014/main" id="{90ECD6C2-D520-4496-9927-6ECE1EF35FB0}"/>
              </a:ext>
            </a:extLst>
          </p:cNvPr>
          <p:cNvSpPr>
            <a:spLocks xmlns:a="http://schemas.openxmlformats.org/drawingml/2006/main" noGrp="1"/>
          </p:cNvSpPr>
          <p:nvPr/>
        </p:nvSpPr>
        <p:spPr>
          <a:xfrm xmlns:a="http://schemas.openxmlformats.org/drawingml/2006/main">
            <a:off x="6457950" y="2800350"/>
            <a:ext cx="5048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850" b="1">
                <a:solidFill>
                  <a:srgbClr val="21231F"/>
                </a:solidFill>
                <a:latin typeface="Arial"/>
                <a:ea typeface="Arial"/>
                <a:cs typeface="Arial"/>
              </a:defRPr>
            </a:pPr>
            <a:r>
              <a:rPr sz="2850" b="1">
                <a:solidFill>
                  <a:srgbClr val="21231F"/>
                </a:solidFill>
                <a:latin typeface="Arial"/>
                <a:ea typeface="Arial"/>
                <a:cs typeface="Arial"/>
              </a:rPr>
              <a:t>Seller prediction</a:t>
            </a:r>
          </a:p>
        </p:txBody>
      </p:sp>
      <p:sp>
        <p:nvSpPr>
          <p:cNvPr id="6" name="Who may be ready to sell in this ZIP code?">
            <a:extLst xmlns:a="http://schemas.openxmlformats.org/drawingml/2006/main">
              <a:ext uri="{FF2B5EF4-FFF2-40B4-BE49-F238E27FC236}">
                <a16:creationId xmlns:a16="http://schemas.microsoft.com/office/drawing/2014/main" id="{534E3158-251E-4A99-A3CC-78B186465C2C}"/>
              </a:ext>
            </a:extLst>
          </p:cNvPr>
          <p:cNvSpPr>
            <a:spLocks xmlns:a="http://schemas.openxmlformats.org/drawingml/2006/main" noGrp="1"/>
          </p:cNvSpPr>
          <p:nvPr/>
        </p:nvSpPr>
        <p:spPr>
          <a:xfrm xmlns:a="http://schemas.openxmlformats.org/drawingml/2006/main">
            <a:off x="6457950" y="3495675"/>
            <a:ext cx="50482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21231F"/>
                </a:solidFill>
                <a:latin typeface="Arial"/>
                <a:ea typeface="Arial"/>
                <a:cs typeface="Arial"/>
              </a:defRPr>
            </a:pPr>
            <a:r>
              <a:rPr sz="2325" b="0">
                <a:solidFill>
                  <a:srgbClr val="21231F"/>
                </a:solidFill>
                <a:latin typeface="Arial"/>
                <a:ea typeface="Arial"/>
                <a:cs typeface="Arial"/>
              </a:rPr>
              <a:t>Who may be ready to sell</a:t>
            </a:r>
          </a:p>
          <a:p xmlns:a="http://schemas.openxmlformats.org/drawingml/2006/main">
            <a:pPr algn="l">
              <a:buNone/>
              <a:defRPr sz="2325" b="0">
                <a:solidFill>
                  <a:srgbClr val="21231F"/>
                </a:solidFill>
                <a:latin typeface="Arial"/>
                <a:ea typeface="Arial"/>
                <a:cs typeface="Arial"/>
              </a:defRPr>
            </a:pPr>
            <a:r>
              <a:rPr sz="2325" b="0">
                <a:solidFill>
                  <a:srgbClr val="21231F"/>
                </a:solidFill>
                <a:latin typeface="Arial"/>
                <a:ea typeface="Arial"/>
                <a:cs typeface="Arial"/>
              </a:rPr>
              <a:t>in this ZIP code?</a:t>
            </a:r>
          </a:p>
        </p:txBody>
      </p:sp>
      <p:sp>
        <p:nvSpPr>
          <p:cNvPr id="7" name="Prioritize potential future listings with explainable property signals">
            <a:extLst xmlns:a="http://schemas.openxmlformats.org/drawingml/2006/main">
              <a:ext uri="{FF2B5EF4-FFF2-40B4-BE49-F238E27FC236}">
                <a16:creationId xmlns:a16="http://schemas.microsoft.com/office/drawing/2014/main" id="{B25A79B1-B9DA-449D-B73B-12C092B560D4}"/>
              </a:ext>
            </a:extLst>
          </p:cNvPr>
          <p:cNvSpPr>
            <a:spLocks xmlns:a="http://schemas.openxmlformats.org/drawingml/2006/main" noGrp="1"/>
          </p:cNvSpPr>
          <p:nvPr/>
        </p:nvSpPr>
        <p:spPr>
          <a:xfrm xmlns:a="http://schemas.openxmlformats.org/drawingml/2006/main">
            <a:off x="6457950" y="4810125"/>
            <a:ext cx="5048250" cy="819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0">
                <a:solidFill>
                  <a:srgbClr val="6B6C62"/>
                </a:solidFill>
                <a:latin typeface="Arial"/>
                <a:ea typeface="Arial"/>
                <a:cs typeface="Arial"/>
              </a:defRPr>
            </a:pPr>
            <a:r>
              <a:rPr sz="2025" b="0">
                <a:solidFill>
                  <a:srgbClr val="6B6C62"/>
                </a:solidFill>
                <a:latin typeface="Arial"/>
                <a:ea typeface="Arial"/>
                <a:cs typeface="Arial"/>
              </a:rPr>
              <a:t>Planned: rank potential listings</a:t>
            </a:r>
          </a:p>
          <a:p xmlns:a="http://schemas.openxmlformats.org/drawingml/2006/main">
            <a:pPr algn="l">
              <a:buNone/>
              <a:defRPr sz="2025" b="0">
                <a:solidFill>
                  <a:srgbClr val="6B6C62"/>
                </a:solidFill>
                <a:latin typeface="Arial"/>
                <a:ea typeface="Arial"/>
                <a:cs typeface="Arial"/>
              </a:defRPr>
            </a:pPr>
            <a:r>
              <a:rPr sz="2025" b="0">
                <a:solidFill>
                  <a:srgbClr val="6B6C62"/>
                </a:solidFill>
                <a:latin typeface="Arial"/>
                <a:ea typeface="Arial"/>
                <a:cs typeface="Arial"/>
              </a:rPr>
              <a:t>with explainable property signals.</a:t>
            </a:r>
          </a:p>
        </p:txBody>
      </p:sp>
      <p:sp>
        <p:nvSpPr>
          <p:cNvPr id="8" name="03">
            <a:extLst xmlns:a="http://schemas.openxmlformats.org/drawingml/2006/main">
              <a:ext uri="{FF2B5EF4-FFF2-40B4-BE49-F238E27FC236}">
                <a16:creationId xmlns:a16="http://schemas.microsoft.com/office/drawing/2014/main" id="{773DA0F6-5E96-4F13-B7E3-7ED350D5FA97}"/>
              </a:ext>
            </a:extLst>
          </p:cNvPr>
          <p:cNvSpPr>
            <a:spLocks xmlns:a="http://schemas.openxmlformats.org/drawingml/2006/main" noGrp="1"/>
          </p:cNvSpPr>
          <p:nvPr/>
        </p:nvSpPr>
        <p:spPr>
          <a:xfrm xmlns:a="http://schemas.openxmlformats.org/drawingml/2006/main">
            <a:off x="11049000" y="62674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6B6C62"/>
                </a:solidFill>
                <a:latin typeface="Arial"/>
                <a:ea typeface="Arial"/>
                <a:cs typeface="Arial"/>
              </a:defRPr>
            </a:pPr>
            <a:r>
              <a:rPr sz="1200" b="0">
                <a:solidFill>
                  <a:srgbClr val="6B6C62"/>
                </a:solidFill>
                <a:latin typeface="Arial"/>
                <a:ea typeface="Arial"/>
                <a:cs typeface="Arial"/>
              </a:rPr>
              <a:t>03</a:t>
            </a:r>
          </a:p>
        </p:txBody>
      </p:sp>
      <p:sp>
        <p:nvSpPr>
          <p:cNvPr id="10" name="One AI-enhanced CRM for the next conversation.">
            <a:extLst xmlns:a="http://schemas.openxmlformats.org/drawingml/2006/main">
              <a:ext uri="{FF2B5EF4-FFF2-40B4-BE49-F238E27FC236}">
                <a16:creationId xmlns:a16="http://schemas.microsoft.com/office/drawing/2014/main" id="{8B82CB83-810C-4E4C-9C14-D7ED92444F6D}"/>
              </a:ext>
            </a:extLst>
          </p:cNvPr>
          <p:cNvSpPr>
            <a:spLocks xmlns:a="http://schemas.openxmlformats.org/drawingml/2006/main" noGrp="1"/>
          </p:cNvSpPr>
          <p:nvPr/>
        </p:nvSpPr>
        <p:spPr>
          <a:xfrm xmlns:a="http://schemas.openxmlformats.org/drawingml/2006/main">
            <a:off x="685800" y="5953125"/>
            <a:ext cx="102870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00" b="0">
                <a:solidFill>
                  <a:srgbClr val="21231F"/>
                </a:solidFill>
                <a:latin typeface="Arial"/>
                <a:ea typeface="Arial"/>
                <a:cs typeface="Arial"/>
              </a:defRPr>
            </a:pPr>
            <a:r>
              <a:rPr sz="2100" b="0">
                <a:solidFill>
                  <a:srgbClr val="21231F"/>
                </a:solidFill>
                <a:latin typeface="Arial"/>
                <a:ea typeface="Arial"/>
                <a:cs typeface="Arial"/>
              </a:rPr>
              <a:t>One AI-enhanced CRM for the next conversation.</a:t>
            </a:r>
          </a:p>
        </p:txBody>
      </p:sp>
    </p:spTree>
    <p:extLst>
      <p:ext uri="{BB962C8B-B14F-4D97-AF65-F5344CB8AC3E}">
        <p14:creationId xmlns:p14="http://schemas.microsoft.com/office/powerpoint/2010/main" val="226689946"/>
      </p:ext>
    </p:extLst>
  </p:cSld>
</p:sld>
</file>

<file path=ppt/slides/slide4.xml><?xml version="1.0" encoding="utf-8"?>
<p:sld xmlns:p="http://schemas.openxmlformats.org/presentationml/2006/main">
  <p:cSld>
    <p:bg>
      <p:bgPr>
        <a:solidFill xmlns:a="http://schemas.openxmlformats.org/drawingml/2006/main">
          <a:srgbClr val="F4F1E9"/>
        </a:solidFill>
      </p:bgPr>
    </p:bg>
    <p:spTree>
      <p:nvGrpSpPr>
        <p:cNvPr id="1" name=""/>
        <p:cNvGrpSpPr/>
        <p:nvPr/>
      </p:nvGrpSpPr>
      <p:grpSpPr>
        <a:xfrm xmlns:a="http://schemas.openxmlformats.org/drawingml/2006/main"/>
      </p:grpSpPr>
      <p:sp>
        <p:nvSpPr>
          <p:cNvPr id="12" name="LIVE PROTOTYPE">
            <a:extLst xmlns:a="http://schemas.openxmlformats.org/drawingml/2006/main">
              <a:ext uri="{FF2B5EF4-FFF2-40B4-BE49-F238E27FC236}">
                <a16:creationId xmlns:a16="http://schemas.microsoft.com/office/drawing/2014/main" id="{444074D2-9052-417D-9252-EB05272472D4}"/>
              </a:ext>
            </a:extLst>
          </p:cNvPr>
          <p:cNvSpPr>
            <a:spLocks xmlns:a="http://schemas.openxmlformats.org/drawingml/2006/main" noGrp="1"/>
          </p:cNvSpPr>
          <p:nvPr/>
        </p:nvSpPr>
        <p:spPr>
          <a:xfrm xmlns:a="http://schemas.openxmlformats.org/drawingml/2006/main">
            <a:off x="685800" y="36195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1">
                <a:solidFill>
                  <a:srgbClr val="6B6C62"/>
                </a:solidFill>
                <a:latin typeface="Arial"/>
                <a:ea typeface="Arial"/>
                <a:cs typeface="Arial"/>
              </a:defRPr>
            </a:pPr>
            <a:r>
              <a:rPr sz="1200" b="1">
                <a:solidFill>
                  <a:srgbClr val="6B6C62"/>
                </a:solidFill>
                <a:latin typeface="Arial"/>
                <a:ea typeface="Arial"/>
                <a:cs typeface="Arial"/>
              </a:rPr>
              <a:t>LIVE PROTOTYPE</a:t>
            </a:r>
          </a:p>
        </p:txBody>
      </p:sp>
      <p:sp>
        <p:nvSpPr>
          <p:cNvPr id="2" name="Buyer intelligence, with a reason to act">
            <a:extLst xmlns:a="http://schemas.openxmlformats.org/drawingml/2006/main">
              <a:ext uri="{FF2B5EF4-FFF2-40B4-BE49-F238E27FC236}">
                <a16:creationId xmlns:a16="http://schemas.microsoft.com/office/drawing/2014/main" id="{33681AEB-AF93-46F7-8423-BCD411C1F130}"/>
              </a:ext>
            </a:extLst>
          </p:cNvPr>
          <p:cNvSpPr>
            <a:spLocks xmlns:a="http://schemas.openxmlformats.org/drawingml/2006/main" noGrp="1"/>
          </p:cNvSpPr>
          <p:nvPr/>
        </p:nvSpPr>
        <p:spPr>
          <a:xfrm xmlns:a="http://schemas.openxmlformats.org/drawingml/2006/main">
            <a:off x="685800" y="647700"/>
            <a:ext cx="108204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350" b="0">
                <a:solidFill>
                  <a:srgbClr val="21231F"/>
                </a:solidFill>
                <a:latin typeface="Arial"/>
                <a:ea typeface="Arial"/>
                <a:cs typeface="Arial"/>
              </a:defRPr>
            </a:pPr>
            <a:r>
              <a:rPr sz="4350" b="0">
                <a:solidFill>
                  <a:srgbClr val="21231F"/>
                </a:solidFill>
                <a:latin typeface="Arial"/>
                <a:ea typeface="Arial"/>
                <a:cs typeface="Arial"/>
              </a:rPr>
              <a:t>Buyer intelligence.</a:t>
            </a:r>
          </a:p>
          <a:p xmlns:a="http://schemas.openxmlformats.org/drawingml/2006/main">
            <a:pPr algn="l">
              <a:buNone/>
              <a:defRPr sz="4350" b="0">
                <a:solidFill>
                  <a:srgbClr val="21231F"/>
                </a:solidFill>
                <a:latin typeface="Arial"/>
                <a:ea typeface="Arial"/>
                <a:cs typeface="Arial"/>
              </a:defRPr>
            </a:pPr>
            <a:r>
              <a:rPr sz="4350" b="0">
                <a:solidFill>
                  <a:srgbClr val="21231F"/>
                </a:solidFill>
                <a:latin typeface="Arial"/>
                <a:ea typeface="Arial"/>
                <a:cs typeface="Arial"/>
              </a:rPr>
              <a:t>A reason to call.</a:t>
            </a:r>
          </a:p>
        </p:txBody>
      </p:sp>
      <p:sp>
        <p:nvSpPr>
          <p:cNvPr id="3" name="70">
            <a:extLst xmlns:a="http://schemas.openxmlformats.org/drawingml/2006/main">
              <a:ext uri="{FF2B5EF4-FFF2-40B4-BE49-F238E27FC236}">
                <a16:creationId xmlns:a16="http://schemas.microsoft.com/office/drawing/2014/main" id="{4FAD5C79-209E-4A41-BB87-6A851045E609}"/>
              </a:ext>
            </a:extLst>
          </p:cNvPr>
          <p:cNvSpPr>
            <a:spLocks xmlns:a="http://schemas.openxmlformats.org/drawingml/2006/main" noGrp="1"/>
          </p:cNvSpPr>
          <p:nvPr/>
        </p:nvSpPr>
        <p:spPr>
          <a:xfrm xmlns:a="http://schemas.openxmlformats.org/drawingml/2006/main">
            <a:off x="685800" y="2847975"/>
            <a:ext cx="4381500" cy="1409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9450" b="0">
                <a:solidFill>
                  <a:srgbClr val="21231F"/>
                </a:solidFill>
                <a:latin typeface="Arial"/>
                <a:ea typeface="Arial"/>
                <a:cs typeface="Arial"/>
              </a:defRPr>
            </a:pPr>
            <a:r>
              <a:rPr sz="9450" b="0">
                <a:solidFill>
                  <a:srgbClr val="21231F"/>
                </a:solidFill>
                <a:latin typeface="Arial"/>
                <a:ea typeface="Arial"/>
                <a:cs typeface="Arial"/>
              </a:rPr>
              <a:t>70</a:t>
            </a:r>
          </a:p>
        </p:txBody>
      </p:sp>
      <p:sp>
        <p:nvSpPr>
          <p:cNvPr id="4" name="ranked buyer candidates">
            <a:extLst xmlns:a="http://schemas.openxmlformats.org/drawingml/2006/main">
              <a:ext uri="{FF2B5EF4-FFF2-40B4-BE49-F238E27FC236}">
                <a16:creationId xmlns:a16="http://schemas.microsoft.com/office/drawing/2014/main" id="{1CF8EADE-F13B-42B6-A533-1A870D5F3E91}"/>
              </a:ext>
            </a:extLst>
          </p:cNvPr>
          <p:cNvSpPr>
            <a:spLocks xmlns:a="http://schemas.openxmlformats.org/drawingml/2006/main" noGrp="1"/>
          </p:cNvSpPr>
          <p:nvPr/>
        </p:nvSpPr>
        <p:spPr>
          <a:xfrm xmlns:a="http://schemas.openxmlformats.org/drawingml/2006/main">
            <a:off x="742950" y="4314825"/>
            <a:ext cx="4572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0">
                <a:solidFill>
                  <a:srgbClr val="21231F"/>
                </a:solidFill>
                <a:latin typeface="Arial"/>
                <a:ea typeface="Arial"/>
                <a:cs typeface="Arial"/>
              </a:defRPr>
            </a:pPr>
            <a:r>
              <a:rPr sz="2175" b="0">
                <a:solidFill>
                  <a:srgbClr val="21231F"/>
                </a:solidFill>
                <a:latin typeface="Arial"/>
                <a:ea typeface="Arial"/>
                <a:cs typeface="Arial"/>
              </a:rPr>
              <a:t>ranked buyer candidates</a:t>
            </a:r>
          </a:p>
        </p:txBody>
      </p:sp>
      <p:sp>
        <p:nvSpPr>
          <p:cNvPr id="5" name="10830 Chalon Road Prototype listing example">
            <a:extLst xmlns:a="http://schemas.openxmlformats.org/drawingml/2006/main">
              <a:ext uri="{FF2B5EF4-FFF2-40B4-BE49-F238E27FC236}">
                <a16:creationId xmlns:a16="http://schemas.microsoft.com/office/drawing/2014/main" id="{4C58165E-4CD4-46CD-BB78-CBBCF754C4D6}"/>
              </a:ext>
            </a:extLst>
          </p:cNvPr>
          <p:cNvSpPr>
            <a:spLocks xmlns:a="http://schemas.openxmlformats.org/drawingml/2006/main" noGrp="1"/>
          </p:cNvSpPr>
          <p:nvPr/>
        </p:nvSpPr>
        <p:spPr>
          <a:xfrm xmlns:a="http://schemas.openxmlformats.org/drawingml/2006/main">
            <a:off x="742950" y="5019675"/>
            <a:ext cx="4572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725" b="0">
                <a:solidFill>
                  <a:srgbClr val="6B6C62"/>
                </a:solidFill>
                <a:latin typeface="Arial"/>
                <a:ea typeface="Arial"/>
                <a:cs typeface="Arial"/>
              </a:defRPr>
            </a:pPr>
            <a:r>
              <a:rPr sz="1725" b="0">
                <a:solidFill>
                  <a:srgbClr val="6B6C62"/>
                </a:solidFill>
                <a:latin typeface="Arial"/>
                <a:ea typeface="Arial"/>
                <a:cs typeface="Arial"/>
              </a:rPr>
              <a:t>10830 Chalon Road</a:t>
            </a:r>
          </a:p>
          <a:p xmlns:a="http://schemas.openxmlformats.org/drawingml/2006/main">
            <a:pPr algn="l">
              <a:buNone/>
              <a:defRPr sz="1725" b="0">
                <a:solidFill>
                  <a:srgbClr val="6B6C62"/>
                </a:solidFill>
                <a:latin typeface="Arial"/>
                <a:ea typeface="Arial"/>
                <a:cs typeface="Arial"/>
              </a:defRPr>
            </a:pPr>
            <a:r>
              <a:rPr sz="1725" b="0">
                <a:solidFill>
                  <a:srgbClr val="6B6C62"/>
                </a:solidFill>
                <a:latin typeface="Arial"/>
                <a:ea typeface="Arial"/>
                <a:cs typeface="Arial"/>
              </a:rPr>
              <a:t>Prototype listing example</a:t>
            </a:r>
          </a:p>
        </p:txBody>
      </p:sp>
      <p:sp>
        <p:nvSpPr>
          <p:cNvPr id="6" name="Why this buyer">
            <a:extLst xmlns:a="http://schemas.openxmlformats.org/drawingml/2006/main">
              <a:ext uri="{FF2B5EF4-FFF2-40B4-BE49-F238E27FC236}">
                <a16:creationId xmlns:a16="http://schemas.microsoft.com/office/drawing/2014/main" id="{8635739C-25B3-4E57-86C9-8FBD15904A09}"/>
              </a:ext>
            </a:extLst>
          </p:cNvPr>
          <p:cNvSpPr>
            <a:spLocks xmlns:a="http://schemas.openxmlformats.org/drawingml/2006/main" noGrp="1"/>
          </p:cNvSpPr>
          <p:nvPr/>
        </p:nvSpPr>
        <p:spPr>
          <a:xfrm xmlns:a="http://schemas.openxmlformats.org/drawingml/2006/main">
            <a:off x="6229350" y="2886075"/>
            <a:ext cx="5238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1231F"/>
                </a:solidFill>
                <a:latin typeface="Arial"/>
                <a:ea typeface="Arial"/>
                <a:cs typeface="Arial"/>
              </a:defRPr>
            </a:pPr>
            <a:r>
              <a:rPr sz="2325" b="1">
                <a:solidFill>
                  <a:srgbClr val="21231F"/>
                </a:solidFill>
                <a:latin typeface="Arial"/>
                <a:ea typeface="Arial"/>
                <a:cs typeface="Arial"/>
              </a:rPr>
              <a:t>Why this buyer</a:t>
            </a:r>
          </a:p>
        </p:txBody>
      </p:sp>
      <p:sp>
        <p:nvSpPr>
          <p:cNvPr id="7" name="Transaction history, property fit and timing signals explain the match">
            <a:extLst xmlns:a="http://schemas.openxmlformats.org/drawingml/2006/main">
              <a:ext uri="{FF2B5EF4-FFF2-40B4-BE49-F238E27FC236}">
                <a16:creationId xmlns:a16="http://schemas.microsoft.com/office/drawing/2014/main" id="{EC54CDE2-61E8-42BE-8DAE-26FC6714C9D5}"/>
              </a:ext>
            </a:extLst>
          </p:cNvPr>
          <p:cNvSpPr>
            <a:spLocks xmlns:a="http://schemas.openxmlformats.org/drawingml/2006/main" noGrp="1"/>
          </p:cNvSpPr>
          <p:nvPr/>
        </p:nvSpPr>
        <p:spPr>
          <a:xfrm xmlns:a="http://schemas.openxmlformats.org/drawingml/2006/main">
            <a:off x="6229350" y="3400425"/>
            <a:ext cx="5238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0">
                <a:solidFill>
                  <a:srgbClr val="6B6C62"/>
                </a:solidFill>
                <a:latin typeface="Arial"/>
                <a:ea typeface="Arial"/>
                <a:cs typeface="Arial"/>
              </a:defRPr>
            </a:pPr>
            <a:r>
              <a:rPr sz="2025" b="0">
                <a:solidFill>
                  <a:srgbClr val="6B6C62"/>
                </a:solidFill>
                <a:latin typeface="Arial"/>
                <a:ea typeface="Arial"/>
                <a:cs typeface="Arial"/>
              </a:rPr>
              <a:t>Property fit, transaction history</a:t>
            </a:r>
          </a:p>
          <a:p xmlns:a="http://schemas.openxmlformats.org/drawingml/2006/main">
            <a:pPr algn="l">
              <a:buNone/>
              <a:defRPr sz="2025" b="0">
                <a:solidFill>
                  <a:srgbClr val="6B6C62"/>
                </a:solidFill>
                <a:latin typeface="Arial"/>
                <a:ea typeface="Arial"/>
                <a:cs typeface="Arial"/>
              </a:defRPr>
            </a:pPr>
            <a:r>
              <a:rPr sz="2025" b="0">
                <a:solidFill>
                  <a:srgbClr val="6B6C62"/>
                </a:solidFill>
                <a:latin typeface="Arial"/>
                <a:ea typeface="Arial"/>
                <a:cs typeface="Arial"/>
              </a:rPr>
              <a:t>and the reason for each match.</a:t>
            </a:r>
          </a:p>
        </p:txBody>
      </p:sp>
      <p:sp>
        <p:nvSpPr>
          <p:cNvPr id="8" name="How to reach them">
            <a:extLst xmlns:a="http://schemas.openxmlformats.org/drawingml/2006/main">
              <a:ext uri="{FF2B5EF4-FFF2-40B4-BE49-F238E27FC236}">
                <a16:creationId xmlns:a16="http://schemas.microsoft.com/office/drawing/2014/main" id="{91665C60-A16E-4AC1-BDFF-374F43CCE1EE}"/>
              </a:ext>
            </a:extLst>
          </p:cNvPr>
          <p:cNvSpPr>
            <a:spLocks xmlns:a="http://schemas.openxmlformats.org/drawingml/2006/main" noGrp="1"/>
          </p:cNvSpPr>
          <p:nvPr/>
        </p:nvSpPr>
        <p:spPr>
          <a:xfrm xmlns:a="http://schemas.openxmlformats.org/drawingml/2006/main">
            <a:off x="6229350" y="4467225"/>
            <a:ext cx="5238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21231F"/>
                </a:solidFill>
                <a:latin typeface="Arial"/>
                <a:ea typeface="Arial"/>
                <a:cs typeface="Arial"/>
              </a:defRPr>
            </a:pPr>
            <a:r>
              <a:rPr sz="2325" b="1">
                <a:solidFill>
                  <a:srgbClr val="21231F"/>
                </a:solidFill>
                <a:latin typeface="Arial"/>
                <a:ea typeface="Arial"/>
                <a:cs typeface="Arial"/>
              </a:rPr>
              <a:t>How to reach them</a:t>
            </a:r>
          </a:p>
        </p:txBody>
      </p:sp>
      <p:sp>
        <p:nvSpPr>
          <p:cNvPr id="9" name="23 candidates show a connection path through the agent network.">
            <a:extLst xmlns:a="http://schemas.openxmlformats.org/drawingml/2006/main">
              <a:ext uri="{FF2B5EF4-FFF2-40B4-BE49-F238E27FC236}">
                <a16:creationId xmlns:a16="http://schemas.microsoft.com/office/drawing/2014/main" id="{E9FAAF01-3C31-4605-B3EA-A9673F3DD60A}"/>
              </a:ext>
            </a:extLst>
          </p:cNvPr>
          <p:cNvSpPr>
            <a:spLocks xmlns:a="http://schemas.openxmlformats.org/drawingml/2006/main" noGrp="1"/>
          </p:cNvSpPr>
          <p:nvPr/>
        </p:nvSpPr>
        <p:spPr>
          <a:xfrm xmlns:a="http://schemas.openxmlformats.org/drawingml/2006/main">
            <a:off x="6229350" y="4981575"/>
            <a:ext cx="5238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025" b="0">
                <a:solidFill>
                  <a:srgbClr val="6B6C62"/>
                </a:solidFill>
                <a:latin typeface="Arial"/>
                <a:ea typeface="Arial"/>
                <a:cs typeface="Arial"/>
              </a:defRPr>
            </a:pPr>
            <a:r>
              <a:rPr sz="2025" b="0">
                <a:solidFill>
                  <a:srgbClr val="6B6C62"/>
                </a:solidFill>
                <a:latin typeface="Arial"/>
                <a:ea typeface="Arial"/>
                <a:cs typeface="Arial"/>
              </a:rPr>
              <a:t>23 candidates with a connection</a:t>
            </a:r>
          </a:p>
          <a:p xmlns:a="http://schemas.openxmlformats.org/drawingml/2006/main">
            <a:pPr algn="l">
              <a:buNone/>
              <a:defRPr sz="2025" b="0">
                <a:solidFill>
                  <a:srgbClr val="6B6C62"/>
                </a:solidFill>
                <a:latin typeface="Arial"/>
                <a:ea typeface="Arial"/>
                <a:cs typeface="Arial"/>
              </a:defRPr>
            </a:pPr>
            <a:r>
              <a:rPr sz="2025" b="0">
                <a:solidFill>
                  <a:srgbClr val="6B6C62"/>
                </a:solidFill>
                <a:latin typeface="Arial"/>
                <a:ea typeface="Arial"/>
                <a:cs typeface="Arial"/>
              </a:rPr>
              <a:t>through the agent network.</a:t>
            </a:r>
          </a:p>
        </p:txBody>
      </p:sp>
      <p:sp>
        <p:nvSpPr>
          <p:cNvPr id="10" name="Candidate ranking is a research aid. Conversion accuracy has not yet b">
            <a:extLst xmlns:a="http://schemas.openxmlformats.org/drawingml/2006/main">
              <a:ext uri="{FF2B5EF4-FFF2-40B4-BE49-F238E27FC236}">
                <a16:creationId xmlns:a16="http://schemas.microsoft.com/office/drawing/2014/main" id="{B7FF3EA6-5B70-4978-B3D0-330F379EDDFB}"/>
              </a:ext>
            </a:extLst>
          </p:cNvPr>
          <p:cNvSpPr>
            <a:spLocks xmlns:a="http://schemas.openxmlformats.org/drawingml/2006/main" noGrp="1"/>
          </p:cNvSpPr>
          <p:nvPr/>
        </p:nvSpPr>
        <p:spPr>
          <a:xfrm xmlns:a="http://schemas.openxmlformats.org/drawingml/2006/main">
            <a:off x="685800" y="6115050"/>
            <a:ext cx="102870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6B6C62"/>
                </a:solidFill>
                <a:latin typeface="Arial"/>
                <a:ea typeface="Arial"/>
                <a:cs typeface="Arial"/>
              </a:defRPr>
            </a:pPr>
            <a:r>
              <a:rPr sz="1275" b="0">
                <a:solidFill>
                  <a:srgbClr val="6B6C62"/>
                </a:solidFill>
                <a:latin typeface="Arial"/>
                <a:ea typeface="Arial"/>
                <a:cs typeface="Arial"/>
              </a:rPr>
              <a:t>Candidate ranking is a research aid. Conversion accuracy has not yet been established.</a:t>
            </a:r>
          </a:p>
        </p:txBody>
      </p:sp>
      <p:sp>
        <p:nvSpPr>
          <p:cNvPr id="11" name="04">
            <a:extLst xmlns:a="http://schemas.openxmlformats.org/drawingml/2006/main">
              <a:ext uri="{FF2B5EF4-FFF2-40B4-BE49-F238E27FC236}">
                <a16:creationId xmlns:a16="http://schemas.microsoft.com/office/drawing/2014/main" id="{787CC704-7AFE-4C42-87FD-C07A45C541D2}"/>
              </a:ext>
            </a:extLst>
          </p:cNvPr>
          <p:cNvSpPr>
            <a:spLocks xmlns:a="http://schemas.openxmlformats.org/drawingml/2006/main" noGrp="1"/>
          </p:cNvSpPr>
          <p:nvPr/>
        </p:nvSpPr>
        <p:spPr>
          <a:xfrm xmlns:a="http://schemas.openxmlformats.org/drawingml/2006/main">
            <a:off x="11049000" y="62674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6B6C62"/>
                </a:solidFill>
                <a:latin typeface="Arial"/>
                <a:ea typeface="Arial"/>
                <a:cs typeface="Arial"/>
              </a:defRPr>
            </a:pPr>
            <a:r>
              <a:rPr sz="1200" b="0">
                <a:solidFill>
                  <a:srgbClr val="6B6C62"/>
                </a:solidFill>
                <a:latin typeface="Arial"/>
                <a:ea typeface="Arial"/>
                <a:cs typeface="Arial"/>
              </a:rPr>
              <a:t>04</a:t>
            </a:r>
          </a:p>
        </p:txBody>
      </p:sp>
    </p:spTree>
    <p:extLst>
      <p:ext uri="{BB962C8B-B14F-4D97-AF65-F5344CB8AC3E}">
        <p14:creationId xmlns:p14="http://schemas.microsoft.com/office/powerpoint/2010/main" val="1796201307"/>
      </p:ext>
    </p:extLst>
  </p:cSld>
</p:sld>
</file>

<file path=ppt/slides/slide5.xml><?xml version="1.0" encoding="utf-8"?>
<p:sld xmlns:p="http://schemas.openxmlformats.org/presentationml/2006/main">
  <p:cSld>
    <p:bg>
      <p:bgPr>
        <a:solidFill xmlns:a="http://schemas.openxmlformats.org/drawingml/2006/main">
          <a:srgbClr val="21231F"/>
        </a:solidFill>
      </p:bgPr>
    </p:bg>
    <p:spTree>
      <p:nvGrpSpPr>
        <p:cNvPr id="1" name=""/>
        <p:cNvGrpSpPr/>
        <p:nvPr/>
      </p:nvGrpSpPr>
      <p:grpSpPr>
        <a:xfrm xmlns:a="http://schemas.openxmlformats.org/drawingml/2006/main"/>
      </p:grpSpPr>
      <p:sp>
        <p:nvSpPr>
          <p:cNvPr id="10" name="PLANNED SELLER MODEL">
            <a:extLst xmlns:a="http://schemas.openxmlformats.org/drawingml/2006/main">
              <a:ext uri="{FF2B5EF4-FFF2-40B4-BE49-F238E27FC236}">
                <a16:creationId xmlns:a16="http://schemas.microsoft.com/office/drawing/2014/main" id="{16F99E77-9063-4331-AC83-3ED24A9E2766}"/>
              </a:ext>
            </a:extLst>
          </p:cNvPr>
          <p:cNvSpPr>
            <a:spLocks xmlns:a="http://schemas.openxmlformats.org/drawingml/2006/main" noGrp="1"/>
          </p:cNvSpPr>
          <p:nvPr/>
        </p:nvSpPr>
        <p:spPr>
          <a:xfrm xmlns:a="http://schemas.openxmlformats.org/drawingml/2006/main">
            <a:off x="685800" y="40005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1">
                <a:solidFill>
                  <a:srgbClr val="D7E396"/>
                </a:solidFill>
                <a:latin typeface="Arial"/>
                <a:ea typeface="Arial"/>
                <a:cs typeface="Arial"/>
              </a:defRPr>
            </a:pPr>
            <a:r>
              <a:rPr sz="1200" b="1">
                <a:solidFill>
                  <a:srgbClr val="D7E396"/>
                </a:solidFill>
                <a:latin typeface="Arial"/>
                <a:ea typeface="Arial"/>
                <a:cs typeface="Arial"/>
              </a:rPr>
              <a:t>PLANNED SELLER MODEL</a:t>
            </a:r>
          </a:p>
        </p:txBody>
      </p:sp>
      <p:sp>
        <p:nvSpPr>
          <p:cNvPr id="2" name="The next listing may already be in the data">
            <a:extLst xmlns:a="http://schemas.openxmlformats.org/drawingml/2006/main">
              <a:ext uri="{FF2B5EF4-FFF2-40B4-BE49-F238E27FC236}">
                <a16:creationId xmlns:a16="http://schemas.microsoft.com/office/drawing/2014/main" id="{5CAF0D1A-8F43-40E8-A090-A22F2B658AFD}"/>
              </a:ext>
            </a:extLst>
          </p:cNvPr>
          <p:cNvSpPr>
            <a:spLocks xmlns:a="http://schemas.openxmlformats.org/drawingml/2006/main" noGrp="1"/>
          </p:cNvSpPr>
          <p:nvPr/>
        </p:nvSpPr>
        <p:spPr>
          <a:xfrm xmlns:a="http://schemas.openxmlformats.org/drawingml/2006/main">
            <a:off x="685800" y="790575"/>
            <a:ext cx="10820400" cy="1028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800" b="0">
                <a:solidFill>
                  <a:srgbClr val="F4F1E9"/>
                </a:solidFill>
                <a:latin typeface="Arial"/>
                <a:ea typeface="Arial"/>
                <a:cs typeface="Arial"/>
              </a:defRPr>
            </a:pPr>
            <a:r>
              <a:rPr sz="4800" b="0">
                <a:solidFill>
                  <a:srgbClr val="F4F1E9"/>
                </a:solidFill>
                <a:latin typeface="Arial"/>
                <a:ea typeface="Arial"/>
                <a:cs typeface="Arial"/>
              </a:rPr>
              <a:t>Find the next seller</a:t>
            </a:r>
          </a:p>
        </p:txBody>
      </p:sp>
      <p:sp>
        <p:nvSpPr>
          <p:cNvPr id="3" name="A ZIP-code view of homes worth a closer look">
            <a:extLst xmlns:a="http://schemas.openxmlformats.org/drawingml/2006/main">
              <a:ext uri="{FF2B5EF4-FFF2-40B4-BE49-F238E27FC236}">
                <a16:creationId xmlns:a16="http://schemas.microsoft.com/office/drawing/2014/main" id="{6B31D224-94E6-4E6A-B5CF-B73765B0538F}"/>
              </a:ext>
            </a:extLst>
          </p:cNvPr>
          <p:cNvSpPr>
            <a:spLocks xmlns:a="http://schemas.openxmlformats.org/drawingml/2006/main" noGrp="1"/>
          </p:cNvSpPr>
          <p:nvPr/>
        </p:nvSpPr>
        <p:spPr>
          <a:xfrm xmlns:a="http://schemas.openxmlformats.org/drawingml/2006/main">
            <a:off x="685800" y="2371725"/>
            <a:ext cx="10572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00" b="0">
                <a:solidFill>
                  <a:srgbClr val="D7E396"/>
                </a:solidFill>
                <a:latin typeface="Arial"/>
                <a:ea typeface="Arial"/>
                <a:cs typeface="Arial"/>
              </a:defRPr>
            </a:pPr>
            <a:r>
              <a:rPr sz="2700" b="0">
                <a:solidFill>
                  <a:srgbClr val="D7E396"/>
                </a:solidFill>
                <a:latin typeface="Arial"/>
                <a:ea typeface="Arial"/>
                <a:cs typeface="Arial"/>
              </a:rPr>
              <a:t>Predictive prospecting by ZIP code</a:t>
            </a:r>
          </a:p>
        </p:txBody>
      </p:sp>
      <p:sp>
        <p:nvSpPr>
          <p:cNvPr id="4" name="Property history">
            <a:extLst xmlns:a="http://schemas.openxmlformats.org/drawingml/2006/main">
              <a:ext uri="{FF2B5EF4-FFF2-40B4-BE49-F238E27FC236}">
                <a16:creationId xmlns:a16="http://schemas.microsoft.com/office/drawing/2014/main" id="{3F18C651-46DC-43D7-89AB-B99941CEE07E}"/>
              </a:ext>
            </a:extLst>
          </p:cNvPr>
          <p:cNvSpPr>
            <a:spLocks xmlns:a="http://schemas.openxmlformats.org/drawingml/2006/main" noGrp="1"/>
          </p:cNvSpPr>
          <p:nvPr/>
        </p:nvSpPr>
        <p:spPr>
          <a:xfrm xmlns:a="http://schemas.openxmlformats.org/drawingml/2006/main">
            <a:off x="685800" y="3562350"/>
            <a:ext cx="4572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1">
                <a:solidFill>
                  <a:srgbClr val="F4F1E9"/>
                </a:solidFill>
                <a:latin typeface="Arial"/>
                <a:ea typeface="Arial"/>
                <a:cs typeface="Arial"/>
              </a:defRPr>
            </a:pPr>
            <a:r>
              <a:rPr sz="2250" b="1">
                <a:solidFill>
                  <a:srgbClr val="F4F1E9"/>
                </a:solidFill>
                <a:latin typeface="Arial"/>
                <a:ea typeface="Arial"/>
                <a:cs typeface="Arial"/>
              </a:rPr>
              <a:t>Property history</a:t>
            </a:r>
          </a:p>
        </p:txBody>
      </p:sp>
      <p:sp>
        <p:nvSpPr>
          <p:cNvPr id="5" name="Ownership tenure and transaction patterns">
            <a:extLst xmlns:a="http://schemas.openxmlformats.org/drawingml/2006/main">
              <a:ext uri="{FF2B5EF4-FFF2-40B4-BE49-F238E27FC236}">
                <a16:creationId xmlns:a16="http://schemas.microsoft.com/office/drawing/2014/main" id="{6A987919-8C14-4148-BD3F-14641BFE00FF}"/>
              </a:ext>
            </a:extLst>
          </p:cNvPr>
          <p:cNvSpPr>
            <a:spLocks xmlns:a="http://schemas.openxmlformats.org/drawingml/2006/main" noGrp="1"/>
          </p:cNvSpPr>
          <p:nvPr/>
        </p:nvSpPr>
        <p:spPr>
          <a:xfrm xmlns:a="http://schemas.openxmlformats.org/drawingml/2006/main">
            <a:off x="685800" y="4057650"/>
            <a:ext cx="4953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950" b="0">
                <a:solidFill>
                  <a:srgbClr val="B6BBAA"/>
                </a:solidFill>
                <a:latin typeface="Arial"/>
                <a:ea typeface="Arial"/>
                <a:cs typeface="Arial"/>
              </a:defRPr>
            </a:pPr>
            <a:r>
              <a:rPr sz="1950" b="0">
                <a:solidFill>
                  <a:srgbClr val="B6BBAA"/>
                </a:solidFill>
                <a:latin typeface="Arial"/>
                <a:ea typeface="Arial"/>
                <a:cs typeface="Arial"/>
              </a:rPr>
              <a:t>Ownership tenure and transaction patterns</a:t>
            </a:r>
          </a:p>
        </p:txBody>
      </p:sp>
      <p:sp>
        <p:nvSpPr>
          <p:cNvPr id="6" name="Public signals">
            <a:extLst xmlns:a="http://schemas.openxmlformats.org/drawingml/2006/main">
              <a:ext uri="{FF2B5EF4-FFF2-40B4-BE49-F238E27FC236}">
                <a16:creationId xmlns:a16="http://schemas.microsoft.com/office/drawing/2014/main" id="{58AB0A74-2038-4FD2-8CFA-F974F8DCEFC6}"/>
              </a:ext>
            </a:extLst>
          </p:cNvPr>
          <p:cNvSpPr>
            <a:spLocks xmlns:a="http://schemas.openxmlformats.org/drawingml/2006/main" noGrp="1"/>
          </p:cNvSpPr>
          <p:nvPr/>
        </p:nvSpPr>
        <p:spPr>
          <a:xfrm xmlns:a="http://schemas.openxmlformats.org/drawingml/2006/main">
            <a:off x="6572250" y="3562350"/>
            <a:ext cx="4572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1">
                <a:solidFill>
                  <a:srgbClr val="F4F1E9"/>
                </a:solidFill>
                <a:latin typeface="Arial"/>
                <a:ea typeface="Arial"/>
                <a:cs typeface="Arial"/>
              </a:defRPr>
            </a:pPr>
            <a:r>
              <a:rPr sz="2250" b="1">
                <a:solidFill>
                  <a:srgbClr val="F4F1E9"/>
                </a:solidFill>
                <a:latin typeface="Arial"/>
                <a:ea typeface="Arial"/>
                <a:cs typeface="Arial"/>
              </a:rPr>
              <a:t>Public signals</a:t>
            </a:r>
          </a:p>
        </p:txBody>
      </p:sp>
      <p:sp>
        <p:nvSpPr>
          <p:cNvPr id="7" name="Permitted court filings and aggregate neighborhood age demographics">
            <a:extLst xmlns:a="http://schemas.openxmlformats.org/drawingml/2006/main">
              <a:ext uri="{FF2B5EF4-FFF2-40B4-BE49-F238E27FC236}">
                <a16:creationId xmlns:a16="http://schemas.microsoft.com/office/drawing/2014/main" id="{6FADDDB6-279A-41B6-97F5-BABE72CBA05C}"/>
              </a:ext>
            </a:extLst>
          </p:cNvPr>
          <p:cNvSpPr>
            <a:spLocks xmlns:a="http://schemas.openxmlformats.org/drawingml/2006/main" noGrp="1"/>
          </p:cNvSpPr>
          <p:nvPr/>
        </p:nvSpPr>
        <p:spPr>
          <a:xfrm xmlns:a="http://schemas.openxmlformats.org/drawingml/2006/main">
            <a:off x="6572250" y="4057650"/>
            <a:ext cx="49339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950" b="0">
                <a:solidFill>
                  <a:srgbClr val="B6BBAA"/>
                </a:solidFill>
                <a:latin typeface="Arial"/>
                <a:ea typeface="Arial"/>
                <a:cs typeface="Arial"/>
              </a:defRPr>
            </a:pPr>
            <a:r>
              <a:rPr sz="1950" b="0">
                <a:solidFill>
                  <a:srgbClr val="B6BBAA"/>
                </a:solidFill>
                <a:latin typeface="Arial"/>
                <a:ea typeface="Arial"/>
                <a:cs typeface="Arial"/>
              </a:rPr>
              <a:t>Permitted court filings and aggregate</a:t>
            </a:r>
          </a:p>
          <a:p xmlns:a="http://schemas.openxmlformats.org/drawingml/2006/main">
            <a:pPr algn="l">
              <a:buNone/>
              <a:defRPr sz="1950" b="0">
                <a:solidFill>
                  <a:srgbClr val="B6BBAA"/>
                </a:solidFill>
                <a:latin typeface="Arial"/>
                <a:ea typeface="Arial"/>
                <a:cs typeface="Arial"/>
              </a:defRPr>
            </a:pPr>
            <a:r>
              <a:rPr sz="1950" b="0">
                <a:solidFill>
                  <a:srgbClr val="B6BBAA"/>
                </a:solidFill>
                <a:latin typeface="Arial"/>
                <a:ea typeface="Arial"/>
                <a:cs typeface="Arial"/>
              </a:rPr>
              <a:t>neighborhood age demographics</a:t>
            </a:r>
          </a:p>
        </p:txBody>
      </p:sp>
      <p:sp>
        <p:nvSpPr>
          <p:cNvPr id="8" name="A ranked opportunity, the supporting evidence, and an agent-led next s">
            <a:extLst xmlns:a="http://schemas.openxmlformats.org/drawingml/2006/main">
              <a:ext uri="{FF2B5EF4-FFF2-40B4-BE49-F238E27FC236}">
                <a16:creationId xmlns:a16="http://schemas.microsoft.com/office/drawing/2014/main" id="{69134758-DBAC-4713-BAF7-8B29D417CB3C}"/>
              </a:ext>
            </a:extLst>
          </p:cNvPr>
          <p:cNvSpPr>
            <a:spLocks xmlns:a="http://schemas.openxmlformats.org/drawingml/2006/main" noGrp="1"/>
          </p:cNvSpPr>
          <p:nvPr/>
        </p:nvSpPr>
        <p:spPr>
          <a:xfrm xmlns:a="http://schemas.openxmlformats.org/drawingml/2006/main">
            <a:off x="685800" y="5334000"/>
            <a:ext cx="108204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625" b="0">
                <a:solidFill>
                  <a:srgbClr val="F4F1E9"/>
                </a:solidFill>
                <a:latin typeface="Arial"/>
                <a:ea typeface="Arial"/>
                <a:cs typeface="Arial"/>
              </a:defRPr>
            </a:pPr>
            <a:r>
              <a:rPr sz="2625" b="0">
                <a:solidFill>
                  <a:srgbClr val="F4F1E9"/>
                </a:solidFill>
                <a:latin typeface="Arial"/>
                <a:ea typeface="Arial"/>
                <a:cs typeface="Arial"/>
              </a:rPr>
              <a:t>Rank the opportunity. Show the evidence.</a:t>
            </a:r>
          </a:p>
        </p:txBody>
      </p:sp>
      <p:sp>
        <p:nvSpPr>
          <p:cNvPr id="9" name="05">
            <a:extLst xmlns:a="http://schemas.openxmlformats.org/drawingml/2006/main">
              <a:ext uri="{FF2B5EF4-FFF2-40B4-BE49-F238E27FC236}">
                <a16:creationId xmlns:a16="http://schemas.microsoft.com/office/drawing/2014/main" id="{9ABCB098-BCDC-43AA-B338-E06049AC4C03}"/>
              </a:ext>
            </a:extLst>
          </p:cNvPr>
          <p:cNvSpPr>
            <a:spLocks xmlns:a="http://schemas.openxmlformats.org/drawingml/2006/main" noGrp="1"/>
          </p:cNvSpPr>
          <p:nvPr/>
        </p:nvSpPr>
        <p:spPr>
          <a:xfrm xmlns:a="http://schemas.openxmlformats.org/drawingml/2006/main">
            <a:off x="11049000" y="62674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B6BBAA"/>
                </a:solidFill>
                <a:latin typeface="Arial"/>
                <a:ea typeface="Arial"/>
                <a:cs typeface="Arial"/>
              </a:defRPr>
            </a:pPr>
            <a:r>
              <a:rPr sz="1200" b="0">
                <a:solidFill>
                  <a:srgbClr val="B6BBAA"/>
                </a:solidFill>
                <a:latin typeface="Arial"/>
                <a:ea typeface="Arial"/>
                <a:cs typeface="Arial"/>
              </a:rPr>
              <a:t>05</a:t>
            </a:r>
          </a:p>
        </p:txBody>
      </p:sp>
      <p:sp>
        <p:nvSpPr>
          <p:cNvPr id="11" name="Planned capability. Predictive performance remains unvalidated.">
            <a:extLst xmlns:a="http://schemas.openxmlformats.org/drawingml/2006/main">
              <a:ext uri="{FF2B5EF4-FFF2-40B4-BE49-F238E27FC236}">
                <a16:creationId xmlns:a16="http://schemas.microsoft.com/office/drawing/2014/main" id="{00E14AEE-EB62-4C78-A57F-32E6F08EEE03}"/>
              </a:ext>
            </a:extLst>
          </p:cNvPr>
          <p:cNvSpPr>
            <a:spLocks xmlns:a="http://schemas.openxmlformats.org/drawingml/2006/main" noGrp="1"/>
          </p:cNvSpPr>
          <p:nvPr/>
        </p:nvSpPr>
        <p:spPr>
          <a:xfrm xmlns:a="http://schemas.openxmlformats.org/drawingml/2006/main">
            <a:off x="685800" y="6191250"/>
            <a:ext cx="1028700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B6BBAA"/>
                </a:solidFill>
                <a:latin typeface="Arial"/>
                <a:ea typeface="Arial"/>
                <a:cs typeface="Arial"/>
              </a:defRPr>
            </a:pPr>
            <a:r>
              <a:rPr sz="1275" b="0">
                <a:solidFill>
                  <a:srgbClr val="B6BBAA"/>
                </a:solidFill>
                <a:latin typeface="Arial"/>
                <a:ea typeface="Arial"/>
                <a:cs typeface="Arial"/>
              </a:rPr>
              <a:t>Planned capability. Predictive performance remains unvalidated.</a:t>
            </a:r>
          </a:p>
        </p:txBody>
      </p:sp>
    </p:spTree>
    <p:extLst>
      <p:ext uri="{BB962C8B-B14F-4D97-AF65-F5344CB8AC3E}">
        <p14:creationId xmlns:p14="http://schemas.microsoft.com/office/powerpoint/2010/main" val="22612175"/>
      </p:ext>
    </p:extLst>
  </p:cSld>
</p:sld>
</file>

<file path=ppt/slides/slide6.xml><?xml version="1.0" encoding="utf-8"?>
<p:sld xmlns:p="http://schemas.openxmlformats.org/presentationml/2006/main">
  <p:cSld>
    <p:bg>
      <p:bgPr>
        <a:solidFill xmlns:a="http://schemas.openxmlformats.org/drawingml/2006/main">
          <a:srgbClr val="D7E396"/>
        </a:solidFill>
      </p:bgPr>
    </p:bg>
    <p:spTree>
      <p:nvGrpSpPr>
        <p:cNvPr id="1" name=""/>
        <p:cNvGrpSpPr/>
        <p:nvPr/>
      </p:nvGrpSpPr>
      <p:grpSpPr>
        <a:xfrm xmlns:a="http://schemas.openxmlformats.org/drawingml/2006/main"/>
      </p:grpSpPr>
      <p:sp>
        <p:nvSpPr>
          <p:cNvPr id="10" name="A consumer experience built around the next decision">
            <a:extLst xmlns:a="http://schemas.openxmlformats.org/drawingml/2006/main">
              <a:ext uri="{FF2B5EF4-FFF2-40B4-BE49-F238E27FC236}">
                <a16:creationId xmlns:a16="http://schemas.microsoft.com/office/drawing/2014/main" id="{2DDB0ADD-0831-477A-B33C-5A7DA0C6237C}"/>
              </a:ext>
            </a:extLst>
          </p:cNvPr>
          <p:cNvSpPr>
            <a:spLocks xmlns:a="http://schemas.openxmlformats.org/drawingml/2006/main" noGrp="1"/>
          </p:cNvSpPr>
          <p:nvPr/>
        </p:nvSpPr>
        <p:spPr>
          <a:xfrm xmlns:a="http://schemas.openxmlformats.org/drawingml/2006/main">
            <a:off x="685800" y="752475"/>
            <a:ext cx="10820400" cy="895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5100" b="0">
                <a:solidFill>
                  <a:srgbClr val="21231F"/>
                </a:solidFill>
                <a:latin typeface="Arial"/>
                <a:ea typeface="Arial"/>
                <a:cs typeface="Arial"/>
              </a:defRPr>
            </a:pPr>
            <a:r>
              <a:rPr sz="5100" b="0">
                <a:solidFill>
                  <a:srgbClr val="21231F"/>
                </a:solidFill>
                <a:latin typeface="Arial"/>
                <a:ea typeface="Arial"/>
                <a:cs typeface="Arial"/>
              </a:rPr>
              <a:t>Rent. Buy. Sell.</a:t>
            </a:r>
          </a:p>
        </p:txBody>
      </p:sp>
      <p:sp>
        <p:nvSpPr>
          <p:cNvPr id="2" name="“I want to rent.”">
            <a:extLst xmlns:a="http://schemas.openxmlformats.org/drawingml/2006/main">
              <a:ext uri="{FF2B5EF4-FFF2-40B4-BE49-F238E27FC236}">
                <a16:creationId xmlns:a16="http://schemas.microsoft.com/office/drawing/2014/main" id="{F039B668-9529-4384-9254-C233EE50F397}"/>
              </a:ext>
            </a:extLst>
          </p:cNvPr>
          <p:cNvSpPr>
            <a:spLocks xmlns:a="http://schemas.openxmlformats.org/drawingml/2006/main" noGrp="1"/>
          </p:cNvSpPr>
          <p:nvPr/>
        </p:nvSpPr>
        <p:spPr>
          <a:xfrm xmlns:a="http://schemas.openxmlformats.org/drawingml/2006/main">
            <a:off x="685800" y="2771775"/>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00" b="1">
                <a:solidFill>
                  <a:srgbClr val="21231F"/>
                </a:solidFill>
                <a:latin typeface="Arial"/>
                <a:ea typeface="Arial"/>
                <a:cs typeface="Arial"/>
              </a:defRPr>
            </a:pPr>
            <a:r>
              <a:rPr sz="2700" b="1">
                <a:solidFill>
                  <a:srgbClr val="21231F"/>
                </a:solidFill>
                <a:latin typeface="Arial"/>
                <a:ea typeface="Arial"/>
                <a:cs typeface="Arial"/>
              </a:rPr>
              <a:t>Rent</a:t>
            </a:r>
          </a:p>
        </p:txBody>
      </p:sp>
      <p:sp>
        <p:nvSpPr>
          <p:cNvPr id="3" name="Current availability, total cost and a viewing with the right agent.">
            <a:extLst xmlns:a="http://schemas.openxmlformats.org/drawingml/2006/main">
              <a:ext uri="{FF2B5EF4-FFF2-40B4-BE49-F238E27FC236}">
                <a16:creationId xmlns:a16="http://schemas.microsoft.com/office/drawing/2014/main" id="{2820248E-7129-45D0-AF07-91EC662787A7}"/>
              </a:ext>
            </a:extLst>
          </p:cNvPr>
          <p:cNvSpPr>
            <a:spLocks xmlns:a="http://schemas.openxmlformats.org/drawingml/2006/main" noGrp="1"/>
          </p:cNvSpPr>
          <p:nvPr/>
        </p:nvSpPr>
        <p:spPr>
          <a:xfrm xmlns:a="http://schemas.openxmlformats.org/drawingml/2006/main">
            <a:off x="4000500" y="2800350"/>
            <a:ext cx="75057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00" b="0">
                <a:solidFill>
                  <a:srgbClr val="21231F"/>
                </a:solidFill>
                <a:latin typeface="Arial"/>
                <a:ea typeface="Arial"/>
                <a:cs typeface="Arial"/>
              </a:defRPr>
            </a:pPr>
            <a:r>
              <a:rPr sz="2100" b="0">
                <a:solidFill>
                  <a:srgbClr val="21231F"/>
                </a:solidFill>
                <a:latin typeface="Arial"/>
                <a:ea typeface="Arial"/>
                <a:cs typeface="Arial"/>
              </a:rPr>
              <a:t>Find available homes. Request a viewing.</a:t>
            </a:r>
          </a:p>
        </p:txBody>
      </p:sp>
      <p:sp>
        <p:nvSpPr>
          <p:cNvPr id="4" name="“I want to buy.”">
            <a:extLst xmlns:a="http://schemas.openxmlformats.org/drawingml/2006/main">
              <a:ext uri="{FF2B5EF4-FFF2-40B4-BE49-F238E27FC236}">
                <a16:creationId xmlns:a16="http://schemas.microsoft.com/office/drawing/2014/main" id="{FD9A86AC-D7E0-4F56-95F9-5232BD6B3502}"/>
              </a:ext>
            </a:extLst>
          </p:cNvPr>
          <p:cNvSpPr>
            <a:spLocks xmlns:a="http://schemas.openxmlformats.org/drawingml/2006/main" noGrp="1"/>
          </p:cNvSpPr>
          <p:nvPr/>
        </p:nvSpPr>
        <p:spPr>
          <a:xfrm xmlns:a="http://schemas.openxmlformats.org/drawingml/2006/main">
            <a:off x="685800" y="3676650"/>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00" b="1">
                <a:solidFill>
                  <a:srgbClr val="21231F"/>
                </a:solidFill>
                <a:latin typeface="Arial"/>
                <a:ea typeface="Arial"/>
                <a:cs typeface="Arial"/>
              </a:defRPr>
            </a:pPr>
            <a:r>
              <a:rPr sz="2700" b="1">
                <a:solidFill>
                  <a:srgbClr val="21231F"/>
                </a:solidFill>
                <a:latin typeface="Arial"/>
                <a:ea typeface="Arial"/>
                <a:cs typeface="Arial"/>
              </a:rPr>
              <a:t>Buy</a:t>
            </a:r>
          </a:p>
        </p:txBody>
      </p:sp>
      <p:sp>
        <p:nvSpPr>
          <p:cNvPr id="5" name="Homes that fit, evidence for comparison and a clear next step.">
            <a:extLst xmlns:a="http://schemas.openxmlformats.org/drawingml/2006/main">
              <a:ext uri="{FF2B5EF4-FFF2-40B4-BE49-F238E27FC236}">
                <a16:creationId xmlns:a16="http://schemas.microsoft.com/office/drawing/2014/main" id="{27A9B2FA-0193-41B9-85DE-342C5C43B96F}"/>
              </a:ext>
            </a:extLst>
          </p:cNvPr>
          <p:cNvSpPr>
            <a:spLocks xmlns:a="http://schemas.openxmlformats.org/drawingml/2006/main" noGrp="1"/>
          </p:cNvSpPr>
          <p:nvPr/>
        </p:nvSpPr>
        <p:spPr>
          <a:xfrm xmlns:a="http://schemas.openxmlformats.org/drawingml/2006/main">
            <a:off x="4000500" y="3705225"/>
            <a:ext cx="75057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00" b="0">
                <a:solidFill>
                  <a:srgbClr val="21231F"/>
                </a:solidFill>
                <a:latin typeface="Arial"/>
                <a:ea typeface="Arial"/>
                <a:cs typeface="Arial"/>
              </a:defRPr>
            </a:pPr>
            <a:r>
              <a:rPr sz="2100" b="0">
                <a:solidFill>
                  <a:srgbClr val="21231F"/>
                </a:solidFill>
                <a:latin typeface="Arial"/>
                <a:ea typeface="Arial"/>
                <a:cs typeface="Arial"/>
              </a:rPr>
              <a:t>Compare homes. Connect with an agent.</a:t>
            </a:r>
          </a:p>
        </p:txBody>
      </p:sp>
      <p:sp>
        <p:nvSpPr>
          <p:cNvPr id="6" name="“I want to sell.”">
            <a:extLst xmlns:a="http://schemas.openxmlformats.org/drawingml/2006/main">
              <a:ext uri="{FF2B5EF4-FFF2-40B4-BE49-F238E27FC236}">
                <a16:creationId xmlns:a16="http://schemas.microsoft.com/office/drawing/2014/main" id="{CA118717-CD63-439C-8CB9-9A0232545B0A}"/>
              </a:ext>
            </a:extLst>
          </p:cNvPr>
          <p:cNvSpPr>
            <a:spLocks xmlns:a="http://schemas.openxmlformats.org/drawingml/2006/main" noGrp="1"/>
          </p:cNvSpPr>
          <p:nvPr/>
        </p:nvSpPr>
        <p:spPr>
          <a:xfrm xmlns:a="http://schemas.openxmlformats.org/drawingml/2006/main">
            <a:off x="685800" y="4581525"/>
            <a:ext cx="40005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00" b="1">
                <a:solidFill>
                  <a:srgbClr val="21231F"/>
                </a:solidFill>
                <a:latin typeface="Arial"/>
                <a:ea typeface="Arial"/>
                <a:cs typeface="Arial"/>
              </a:defRPr>
            </a:pPr>
            <a:r>
              <a:rPr sz="2700" b="1">
                <a:solidFill>
                  <a:srgbClr val="21231F"/>
                </a:solidFill>
                <a:latin typeface="Arial"/>
                <a:ea typeface="Arial"/>
                <a:cs typeface="Arial"/>
              </a:rPr>
              <a:t>Sell</a:t>
            </a:r>
          </a:p>
        </p:txBody>
      </p:sp>
      <p:sp>
        <p:nvSpPr>
          <p:cNvPr id="7" name="Relevant comparables, likely demand and a listing conversation.">
            <a:extLst xmlns:a="http://schemas.openxmlformats.org/drawingml/2006/main">
              <a:ext uri="{FF2B5EF4-FFF2-40B4-BE49-F238E27FC236}">
                <a16:creationId xmlns:a16="http://schemas.microsoft.com/office/drawing/2014/main" id="{581C8AD7-A256-49FD-9782-C45E9FA34C96}"/>
              </a:ext>
            </a:extLst>
          </p:cNvPr>
          <p:cNvSpPr>
            <a:spLocks xmlns:a="http://schemas.openxmlformats.org/drawingml/2006/main" noGrp="1"/>
          </p:cNvSpPr>
          <p:nvPr/>
        </p:nvSpPr>
        <p:spPr>
          <a:xfrm xmlns:a="http://schemas.openxmlformats.org/drawingml/2006/main">
            <a:off x="4000500" y="4610100"/>
            <a:ext cx="75057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00" b="0">
                <a:solidFill>
                  <a:srgbClr val="21231F"/>
                </a:solidFill>
                <a:latin typeface="Arial"/>
                <a:ea typeface="Arial"/>
                <a:cs typeface="Arial"/>
              </a:defRPr>
            </a:pPr>
            <a:r>
              <a:rPr sz="2100" b="0">
                <a:solidFill>
                  <a:srgbClr val="21231F"/>
                </a:solidFill>
                <a:latin typeface="Arial"/>
                <a:ea typeface="Arial"/>
                <a:cs typeface="Arial"/>
              </a:rPr>
              <a:t>Understand demand. Start a listing conversation.</a:t>
            </a:r>
          </a:p>
        </p:txBody>
      </p:sp>
      <p:sp>
        <p:nvSpPr>
          <p:cNvPr id="8" name="Product vision. Fresh inventory and brokerage workflows support each j">
            <a:extLst xmlns:a="http://schemas.openxmlformats.org/drawingml/2006/main">
              <a:ext uri="{FF2B5EF4-FFF2-40B4-BE49-F238E27FC236}">
                <a16:creationId xmlns:a16="http://schemas.microsoft.com/office/drawing/2014/main" id="{8F04E9C6-63BA-4A6B-8080-E80AF180A81E}"/>
              </a:ext>
            </a:extLst>
          </p:cNvPr>
          <p:cNvSpPr>
            <a:spLocks xmlns:a="http://schemas.openxmlformats.org/drawingml/2006/main" noGrp="1"/>
          </p:cNvSpPr>
          <p:nvPr/>
        </p:nvSpPr>
        <p:spPr>
          <a:xfrm xmlns:a="http://schemas.openxmlformats.org/drawingml/2006/main">
            <a:off x="685800" y="6191250"/>
            <a:ext cx="10287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21231F"/>
                </a:solidFill>
                <a:latin typeface="Arial"/>
                <a:ea typeface="Arial"/>
                <a:cs typeface="Arial"/>
              </a:defRPr>
            </a:pPr>
            <a:r>
              <a:rPr sz="1275" b="0">
                <a:solidFill>
                  <a:srgbClr val="21231F"/>
                </a:solidFill>
                <a:latin typeface="Arial"/>
                <a:ea typeface="Arial"/>
                <a:cs typeface="Arial"/>
              </a:rPr>
              <a:t>Introductions require consent. Muse integration is proposed. No Meta partnership claimed.</a:t>
            </a:r>
          </a:p>
        </p:txBody>
      </p:sp>
      <p:sp>
        <p:nvSpPr>
          <p:cNvPr id="9" name="07">
            <a:extLst xmlns:a="http://schemas.openxmlformats.org/drawingml/2006/main">
              <a:ext uri="{FF2B5EF4-FFF2-40B4-BE49-F238E27FC236}">
                <a16:creationId xmlns:a16="http://schemas.microsoft.com/office/drawing/2014/main" id="{9188E2B8-9B85-4A43-B4C9-7B8D72F7A4D9}"/>
              </a:ext>
            </a:extLst>
          </p:cNvPr>
          <p:cNvSpPr>
            <a:spLocks xmlns:a="http://schemas.openxmlformats.org/drawingml/2006/main" noGrp="1"/>
          </p:cNvSpPr>
          <p:nvPr/>
        </p:nvSpPr>
        <p:spPr>
          <a:xfrm xmlns:a="http://schemas.openxmlformats.org/drawingml/2006/main">
            <a:off x="11049000" y="62674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6B6C62"/>
                </a:solidFill>
                <a:latin typeface="Arial"/>
                <a:ea typeface="Arial"/>
                <a:cs typeface="Arial"/>
              </a:defRPr>
            </a:pPr>
            <a:r>
              <a:rPr sz="1200" b="0">
                <a:solidFill>
                  <a:srgbClr val="6B6C62"/>
                </a:solidFill>
                <a:latin typeface="Arial"/>
                <a:ea typeface="Arial"/>
                <a:cs typeface="Arial"/>
              </a:rPr>
              <a:t>06</a:t>
            </a:r>
          </a:p>
        </p:txBody>
      </p:sp>
      <p:sp>
        <p:nvSpPr>
          <p:cNvPr id="11" name="PLANNED CONSUMER EXPERIENCE">
            <a:extLst xmlns:a="http://schemas.openxmlformats.org/drawingml/2006/main">
              <a:ext uri="{FF2B5EF4-FFF2-40B4-BE49-F238E27FC236}">
                <a16:creationId xmlns:a16="http://schemas.microsoft.com/office/drawing/2014/main" id="{2D93E276-B2AD-4349-9DB2-F503E1497CF0}"/>
              </a:ext>
            </a:extLst>
          </p:cNvPr>
          <p:cNvSpPr>
            <a:spLocks xmlns:a="http://schemas.openxmlformats.org/drawingml/2006/main" noGrp="1"/>
          </p:cNvSpPr>
          <p:nvPr/>
        </p:nvSpPr>
        <p:spPr>
          <a:xfrm xmlns:a="http://schemas.openxmlformats.org/drawingml/2006/main">
            <a:off x="685800" y="361950"/>
            <a:ext cx="10287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1">
                <a:solidFill>
                  <a:srgbClr val="21231F"/>
                </a:solidFill>
                <a:latin typeface="Arial"/>
                <a:ea typeface="Arial"/>
                <a:cs typeface="Arial"/>
              </a:defRPr>
            </a:pPr>
            <a:r>
              <a:rPr sz="1200" b="1">
                <a:solidFill>
                  <a:srgbClr val="21231F"/>
                </a:solidFill>
                <a:latin typeface="Arial"/>
                <a:ea typeface="Arial"/>
                <a:cs typeface="Arial"/>
              </a:rPr>
              <a:t>PLANNED CONSUMER EXPERIENCE</a:t>
            </a:r>
          </a:p>
        </p:txBody>
      </p:sp>
      <p:sp>
        <p:nvSpPr>
          <p:cNvPr id="12" name="Start with a conversation.">
            <a:extLst xmlns:a="http://schemas.openxmlformats.org/drawingml/2006/main">
              <a:ext uri="{FF2B5EF4-FFF2-40B4-BE49-F238E27FC236}">
                <a16:creationId xmlns:a16="http://schemas.microsoft.com/office/drawing/2014/main" id="{D9C02680-C2ED-44DD-9145-583790B25653}"/>
              </a:ext>
            </a:extLst>
          </p:cNvPr>
          <p:cNvSpPr>
            <a:spLocks xmlns:a="http://schemas.openxmlformats.org/drawingml/2006/main" noGrp="1"/>
          </p:cNvSpPr>
          <p:nvPr/>
        </p:nvSpPr>
        <p:spPr>
          <a:xfrm xmlns:a="http://schemas.openxmlformats.org/drawingml/2006/main">
            <a:off x="685800" y="1790700"/>
            <a:ext cx="108204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850" b="0">
                <a:solidFill>
                  <a:srgbClr val="21231F"/>
                </a:solidFill>
                <a:latin typeface="Arial"/>
                <a:ea typeface="Arial"/>
                <a:cs typeface="Arial"/>
              </a:defRPr>
            </a:pPr>
            <a:r>
              <a:rPr sz="2850" b="0">
                <a:solidFill>
                  <a:srgbClr val="21231F"/>
                </a:solidFill>
                <a:latin typeface="Arial"/>
                <a:ea typeface="Arial"/>
                <a:cs typeface="Arial"/>
              </a:rPr>
              <a:t>Start with a conversation.</a:t>
            </a:r>
          </a:p>
        </p:txBody>
      </p:sp>
      <p:sp>
        <p:nvSpPr>
          <p:cNvPr id="13" name="Planned Muse connection: homes, answers and an agent introduction.">
            <a:extLst xmlns:a="http://schemas.openxmlformats.org/drawingml/2006/main">
              <a:ext uri="{FF2B5EF4-FFF2-40B4-BE49-F238E27FC236}">
                <a16:creationId xmlns:a16="http://schemas.microsoft.com/office/drawing/2014/main" id="{F6958426-A5A2-4F79-8C21-198106A4CF4E}"/>
              </a:ext>
            </a:extLst>
          </p:cNvPr>
          <p:cNvSpPr>
            <a:spLocks xmlns:a="http://schemas.openxmlformats.org/drawingml/2006/main" noGrp="1"/>
          </p:cNvSpPr>
          <p:nvPr/>
        </p:nvSpPr>
        <p:spPr>
          <a:xfrm xmlns:a="http://schemas.openxmlformats.org/drawingml/2006/main">
            <a:off x="685800" y="5648325"/>
            <a:ext cx="108204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21231F"/>
                </a:solidFill>
                <a:latin typeface="Arial"/>
                <a:ea typeface="Arial"/>
                <a:cs typeface="Arial"/>
              </a:defRPr>
            </a:pPr>
            <a:r>
              <a:rPr sz="1875" b="0">
                <a:solidFill>
                  <a:srgbClr val="21231F"/>
                </a:solidFill>
                <a:latin typeface="Arial"/>
                <a:ea typeface="Arial"/>
                <a:cs typeface="Arial"/>
              </a:rPr>
              <a:t>Planned Muse connection: homes, answers and an agent introduction.</a:t>
            </a:r>
          </a:p>
        </p:txBody>
      </p:sp>
    </p:spTree>
    <p:extLst>
      <p:ext uri="{BB962C8B-B14F-4D97-AF65-F5344CB8AC3E}">
        <p14:creationId xmlns:p14="http://schemas.microsoft.com/office/powerpoint/2010/main" val="1437091473"/>
      </p:ext>
    </p:extLst>
  </p:cSld>
</p:sld>
</file>

<file path=ppt/slides/slide7.xml><?xml version="1.0" encoding="utf-8"?>
<p:sld xmlns:p="http://schemas.openxmlformats.org/presentationml/2006/main">
  <p:cSld>
    <p:bg>
      <p:bgPr>
        <a:solidFill xmlns:a="http://schemas.openxmlformats.org/drawingml/2006/main">
          <a:srgbClr val="F4F1E9"/>
        </a:solidFill>
      </p:bgPr>
    </p:bg>
    <p:spTree>
      <p:nvGrpSpPr>
        <p:cNvPr id="1" name=""/>
        <p:cNvGrpSpPr/>
        <p:nvPr/>
      </p:nvGrpSpPr>
      <p:grpSpPr>
        <a:xfrm xmlns:a="http://schemas.openxmlformats.org/drawingml/2006/main"/>
      </p:grpSpPr>
      <p:sp>
        <p:nvSpPr>
          <p:cNvPr id="6" name="FIRST CLIENT">
            <a:extLst xmlns:a="http://schemas.openxmlformats.org/drawingml/2006/main">
              <a:ext uri="{FF2B5EF4-FFF2-40B4-BE49-F238E27FC236}">
                <a16:creationId xmlns:a16="http://schemas.microsoft.com/office/drawing/2014/main" id="{C8E24220-6D0F-4E2E-8B0F-E20A560D207B}"/>
              </a:ext>
            </a:extLst>
          </p:cNvPr>
          <p:cNvSpPr>
            <a:spLocks xmlns:a="http://schemas.openxmlformats.org/drawingml/2006/main" noGrp="1"/>
          </p:cNvSpPr>
          <p:nvPr/>
        </p:nvSpPr>
        <p:spPr>
          <a:xfrm xmlns:a="http://schemas.openxmlformats.org/drawingml/2006/main">
            <a:off x="685800" y="36195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1">
                <a:solidFill>
                  <a:srgbClr val="6B6C62"/>
                </a:solidFill>
                <a:latin typeface="Arial"/>
                <a:ea typeface="Arial"/>
                <a:cs typeface="Arial"/>
              </a:defRPr>
            </a:pPr>
            <a:r>
              <a:rPr sz="1200" b="1">
                <a:solidFill>
                  <a:srgbClr val="6B6C62"/>
                </a:solidFill>
                <a:latin typeface="Arial"/>
                <a:ea typeface="Arial"/>
                <a:cs typeface="Arial"/>
              </a:rPr>
              <a:t>FIRST CLIENT</a:t>
            </a:r>
          </a:p>
        </p:txBody>
      </p:sp>
      <p:sp>
        <p:nvSpPr>
          <p:cNvPr id="2" name="Carolwood">
            <a:extLst xmlns:a="http://schemas.openxmlformats.org/drawingml/2006/main">
              <a:ext uri="{FF2B5EF4-FFF2-40B4-BE49-F238E27FC236}">
                <a16:creationId xmlns:a16="http://schemas.microsoft.com/office/drawing/2014/main" id="{FB39CC44-70C4-47AE-BE44-2C65B1621E4F}"/>
              </a:ext>
            </a:extLst>
          </p:cNvPr>
          <p:cNvSpPr>
            <a:spLocks xmlns:a="http://schemas.openxmlformats.org/drawingml/2006/main" noGrp="1"/>
          </p:cNvSpPr>
          <p:nvPr/>
        </p:nvSpPr>
        <p:spPr>
          <a:xfrm xmlns:a="http://schemas.openxmlformats.org/drawingml/2006/main">
            <a:off x="685800" y="923925"/>
            <a:ext cx="108204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7725" b="0">
                <a:solidFill>
                  <a:srgbClr val="21231F"/>
                </a:solidFill>
                <a:latin typeface="Arial"/>
                <a:ea typeface="Arial"/>
                <a:cs typeface="Arial"/>
              </a:defRPr>
            </a:pPr>
            <a:r>
              <a:rPr sz="7725" b="0">
                <a:solidFill>
                  <a:srgbClr val="21231F"/>
                </a:solidFill>
                <a:latin typeface="Arial"/>
                <a:ea typeface="Arial"/>
                <a:cs typeface="Arial"/>
              </a:rPr>
              <a:t>Carolwood</a:t>
            </a:r>
          </a:p>
        </p:txBody>
      </p:sp>
      <p:sp>
        <p:nvSpPr>
          <p:cNvPr id="3" name="A direct path into the agent’s daily workflow">
            <a:extLst xmlns:a="http://schemas.openxmlformats.org/drawingml/2006/main">
              <a:ext uri="{FF2B5EF4-FFF2-40B4-BE49-F238E27FC236}">
                <a16:creationId xmlns:a16="http://schemas.microsoft.com/office/drawing/2014/main" id="{BCBBB321-295C-47CD-A406-777F5461F485}"/>
              </a:ext>
            </a:extLst>
          </p:cNvPr>
          <p:cNvSpPr>
            <a:spLocks xmlns:a="http://schemas.openxmlformats.org/drawingml/2006/main" noGrp="1"/>
          </p:cNvSpPr>
          <p:nvPr/>
        </p:nvSpPr>
        <p:spPr>
          <a:xfrm xmlns:a="http://schemas.openxmlformats.org/drawingml/2006/main">
            <a:off x="685800" y="4905375"/>
            <a:ext cx="108204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21231F"/>
                </a:solidFill>
                <a:latin typeface="Arial"/>
                <a:ea typeface="Arial"/>
                <a:cs typeface="Arial"/>
              </a:defRPr>
            </a:pPr>
            <a:r>
              <a:rPr sz="2325" b="0">
                <a:solidFill>
                  <a:srgbClr val="21231F"/>
                </a:solidFill>
                <a:latin typeface="Arial"/>
                <a:ea typeface="Arial"/>
                <a:cs typeface="Arial"/>
              </a:rPr>
              <a:t>Beverly Hills headquarters</a:t>
            </a:r>
          </a:p>
        </p:txBody>
      </p:sp>
      <p:sp>
        <p:nvSpPr>
          <p:cNvPr id="4" name="The next proof point is measurable value: better conversations, useful">
            <a:extLst xmlns:a="http://schemas.openxmlformats.org/drawingml/2006/main">
              <a:ext uri="{FF2B5EF4-FFF2-40B4-BE49-F238E27FC236}">
                <a16:creationId xmlns:a16="http://schemas.microsoft.com/office/drawing/2014/main" id="{7271C209-097B-4BF1-99A3-825697D57249}"/>
              </a:ext>
            </a:extLst>
          </p:cNvPr>
          <p:cNvSpPr>
            <a:spLocks xmlns:a="http://schemas.openxmlformats.org/drawingml/2006/main" noGrp="1"/>
          </p:cNvSpPr>
          <p:nvPr/>
        </p:nvSpPr>
        <p:spPr>
          <a:xfrm xmlns:a="http://schemas.openxmlformats.org/drawingml/2006/main">
            <a:off x="685800" y="5400675"/>
            <a:ext cx="1082040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9440 Santa Monica Boulevard, Penthouse, Beverly Hills, CA 90210</a:t>
            </a:r>
          </a:p>
        </p:txBody>
      </p:sp>
      <p:sp>
        <p:nvSpPr>
          <p:cNvPr id="5" name="10">
            <a:extLst xmlns:a="http://schemas.openxmlformats.org/drawingml/2006/main">
              <a:ext uri="{FF2B5EF4-FFF2-40B4-BE49-F238E27FC236}">
                <a16:creationId xmlns:a16="http://schemas.microsoft.com/office/drawing/2014/main" id="{B977C172-47C4-4D49-844D-10B2ACEDF55B}"/>
              </a:ext>
            </a:extLst>
          </p:cNvPr>
          <p:cNvSpPr>
            <a:spLocks xmlns:a="http://schemas.openxmlformats.org/drawingml/2006/main" noGrp="1"/>
          </p:cNvSpPr>
          <p:nvPr/>
        </p:nvSpPr>
        <p:spPr>
          <a:xfrm xmlns:a="http://schemas.openxmlformats.org/drawingml/2006/main">
            <a:off x="11049000" y="62674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6B6C62"/>
                </a:solidFill>
                <a:latin typeface="Arial"/>
                <a:ea typeface="Arial"/>
                <a:cs typeface="Arial"/>
              </a:defRPr>
            </a:pPr>
            <a:r>
              <a:rPr sz="1200" b="0">
                <a:solidFill>
                  <a:srgbClr val="6B6C62"/>
                </a:solidFill>
                <a:latin typeface="Arial"/>
                <a:ea typeface="Arial"/>
                <a:cs typeface="Arial"/>
              </a:rPr>
              <a:t>07</a:t>
            </a:r>
          </a:p>
        </p:txBody>
      </p:sp>
      <p:sp>
        <p:nvSpPr>
          <p:cNvPr id="7" name="$5B">
            <a:extLst xmlns:a="http://schemas.openxmlformats.org/drawingml/2006/main">
              <a:ext uri="{FF2B5EF4-FFF2-40B4-BE49-F238E27FC236}">
                <a16:creationId xmlns:a16="http://schemas.microsoft.com/office/drawing/2014/main" id="{7A47D1A8-E193-447B-A3C9-17FA5B5757CB}"/>
              </a:ext>
            </a:extLst>
          </p:cNvPr>
          <p:cNvSpPr>
            <a:spLocks xmlns:a="http://schemas.openxmlformats.org/drawingml/2006/main" noGrp="1"/>
          </p:cNvSpPr>
          <p:nvPr/>
        </p:nvSpPr>
        <p:spPr>
          <a:xfrm xmlns:a="http://schemas.openxmlformats.org/drawingml/2006/main">
            <a:off x="685800" y="2552700"/>
            <a:ext cx="347662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6300" b="0">
                <a:solidFill>
                  <a:srgbClr val="21231F"/>
                </a:solidFill>
                <a:latin typeface="Arial"/>
                <a:ea typeface="Arial"/>
                <a:cs typeface="Arial"/>
              </a:defRPr>
            </a:pPr>
            <a:r>
              <a:rPr sz="6300" b="0">
                <a:solidFill>
                  <a:srgbClr val="21231F"/>
                </a:solidFill>
                <a:latin typeface="Arial"/>
                <a:ea typeface="Arial"/>
                <a:cs typeface="Arial"/>
              </a:rPr>
              <a:t>$5B</a:t>
            </a:r>
          </a:p>
        </p:txBody>
      </p:sp>
      <p:sp>
        <p:nvSpPr>
          <p:cNvPr id="8" name="sales volume in 2025">
            <a:extLst xmlns:a="http://schemas.openxmlformats.org/drawingml/2006/main">
              <a:ext uri="{FF2B5EF4-FFF2-40B4-BE49-F238E27FC236}">
                <a16:creationId xmlns:a16="http://schemas.microsoft.com/office/drawing/2014/main" id="{98A56D54-4CA9-428D-AAB4-96F26DDCABF7}"/>
              </a:ext>
            </a:extLst>
          </p:cNvPr>
          <p:cNvSpPr>
            <a:spLocks xmlns:a="http://schemas.openxmlformats.org/drawingml/2006/main" noGrp="1"/>
          </p:cNvSpPr>
          <p:nvPr/>
        </p:nvSpPr>
        <p:spPr>
          <a:xfrm xmlns:a="http://schemas.openxmlformats.org/drawingml/2006/main">
            <a:off x="685800" y="3667125"/>
            <a:ext cx="3476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sales volume in 2025</a:t>
            </a:r>
          </a:p>
        </p:txBody>
      </p:sp>
      <p:sp>
        <p:nvSpPr>
          <p:cNvPr id="9" name="$10B+">
            <a:extLst xmlns:a="http://schemas.openxmlformats.org/drawingml/2006/main">
              <a:ext uri="{FF2B5EF4-FFF2-40B4-BE49-F238E27FC236}">
                <a16:creationId xmlns:a16="http://schemas.microsoft.com/office/drawing/2014/main" id="{2967F58F-3989-433C-8A3A-E0393AF4D87C}"/>
              </a:ext>
            </a:extLst>
          </p:cNvPr>
          <p:cNvSpPr>
            <a:spLocks xmlns:a="http://schemas.openxmlformats.org/drawingml/2006/main" noGrp="1"/>
          </p:cNvSpPr>
          <p:nvPr/>
        </p:nvSpPr>
        <p:spPr>
          <a:xfrm xmlns:a="http://schemas.openxmlformats.org/drawingml/2006/main">
            <a:off x="4419600" y="2552700"/>
            <a:ext cx="347662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6300" b="0">
                <a:solidFill>
                  <a:srgbClr val="21231F"/>
                </a:solidFill>
                <a:latin typeface="Arial"/>
                <a:ea typeface="Arial"/>
                <a:cs typeface="Arial"/>
              </a:defRPr>
            </a:pPr>
            <a:r>
              <a:rPr sz="6300" b="0">
                <a:solidFill>
                  <a:srgbClr val="21231F"/>
                </a:solidFill>
                <a:latin typeface="Arial"/>
                <a:ea typeface="Arial"/>
                <a:cs typeface="Arial"/>
              </a:rPr>
              <a:t>$10B+</a:t>
            </a:r>
          </a:p>
        </p:txBody>
      </p:sp>
      <p:sp>
        <p:nvSpPr>
          <p:cNvPr id="10" name="sales since launch in November 2022">
            <a:extLst xmlns:a="http://schemas.openxmlformats.org/drawingml/2006/main">
              <a:ext uri="{FF2B5EF4-FFF2-40B4-BE49-F238E27FC236}">
                <a16:creationId xmlns:a16="http://schemas.microsoft.com/office/drawing/2014/main" id="{465B194A-125D-49CA-9AA1-E93D2245A4AE}"/>
              </a:ext>
            </a:extLst>
          </p:cNvPr>
          <p:cNvSpPr>
            <a:spLocks xmlns:a="http://schemas.openxmlformats.org/drawingml/2006/main" noGrp="1"/>
          </p:cNvSpPr>
          <p:nvPr/>
        </p:nvSpPr>
        <p:spPr>
          <a:xfrm xmlns:a="http://schemas.openxmlformats.org/drawingml/2006/main">
            <a:off x="4419600" y="3667125"/>
            <a:ext cx="3476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sales since launch</a:t>
            </a:r>
          </a:p>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in November 2022</a:t>
            </a:r>
          </a:p>
        </p:txBody>
      </p:sp>
      <p:sp>
        <p:nvSpPr>
          <p:cNvPr id="11" name="115">
            <a:extLst xmlns:a="http://schemas.openxmlformats.org/drawingml/2006/main">
              <a:ext uri="{FF2B5EF4-FFF2-40B4-BE49-F238E27FC236}">
                <a16:creationId xmlns:a16="http://schemas.microsoft.com/office/drawing/2014/main" id="{510A6136-91B8-4A43-A8DD-570606554A39}"/>
              </a:ext>
            </a:extLst>
          </p:cNvPr>
          <p:cNvSpPr>
            <a:spLocks xmlns:a="http://schemas.openxmlformats.org/drawingml/2006/main" noGrp="1"/>
          </p:cNvSpPr>
          <p:nvPr/>
        </p:nvSpPr>
        <p:spPr>
          <a:xfrm xmlns:a="http://schemas.openxmlformats.org/drawingml/2006/main">
            <a:off x="8153400" y="2552700"/>
            <a:ext cx="347662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6300" b="0">
                <a:solidFill>
                  <a:srgbClr val="21231F"/>
                </a:solidFill>
                <a:latin typeface="Arial"/>
                <a:ea typeface="Arial"/>
                <a:cs typeface="Arial"/>
              </a:defRPr>
            </a:pPr>
            <a:r>
              <a:rPr sz="6300" b="0">
                <a:solidFill>
                  <a:srgbClr val="21231F"/>
                </a:solidFill>
                <a:latin typeface="Arial"/>
                <a:ea typeface="Arial"/>
                <a:cs typeface="Arial"/>
              </a:rPr>
              <a:t>115</a:t>
            </a:r>
          </a:p>
        </p:txBody>
      </p:sp>
      <p:sp>
        <p:nvSpPr>
          <p:cNvPr id="12" name="closed sales sides at $10M+ in 2025">
            <a:extLst xmlns:a="http://schemas.openxmlformats.org/drawingml/2006/main">
              <a:ext uri="{FF2B5EF4-FFF2-40B4-BE49-F238E27FC236}">
                <a16:creationId xmlns:a16="http://schemas.microsoft.com/office/drawing/2014/main" id="{80D948D6-26DF-48C9-BAAB-81754AC762E8}"/>
              </a:ext>
            </a:extLst>
          </p:cNvPr>
          <p:cNvSpPr>
            <a:spLocks xmlns:a="http://schemas.openxmlformats.org/drawingml/2006/main" noGrp="1"/>
          </p:cNvSpPr>
          <p:nvPr/>
        </p:nvSpPr>
        <p:spPr>
          <a:xfrm xmlns:a="http://schemas.openxmlformats.org/drawingml/2006/main">
            <a:off x="8153400" y="3667125"/>
            <a:ext cx="3476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closed sales sides at</a:t>
            </a:r>
          </a:p>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$10M+ in 2025</a:t>
            </a:r>
          </a:p>
        </p:txBody>
      </p:sp>
      <p:sp>
        <p:nvSpPr>
          <p:cNvPr id="13" name="Carolwood figures reported March 2026. Sales sides may include both si">
            <a:extLst xmlns:a="http://schemas.openxmlformats.org/drawingml/2006/main">
              <a:ext uri="{FF2B5EF4-FFF2-40B4-BE49-F238E27FC236}">
                <a16:creationId xmlns:a16="http://schemas.microsoft.com/office/drawing/2014/main" id="{C11C0FDD-758C-4ECA-BC96-AE283F817190}"/>
              </a:ext>
            </a:extLst>
          </p:cNvPr>
          <p:cNvSpPr>
            <a:spLocks xmlns:a="http://schemas.openxmlformats.org/drawingml/2006/main" noGrp="1"/>
          </p:cNvSpPr>
          <p:nvPr/>
        </p:nvSpPr>
        <p:spPr>
          <a:xfrm xmlns:a="http://schemas.openxmlformats.org/drawingml/2006/main">
            <a:off x="685800" y="6096000"/>
            <a:ext cx="102870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75" b="0">
                <a:solidFill>
                  <a:srgbClr val="6B6C62"/>
                </a:solidFill>
                <a:latin typeface="Arial"/>
                <a:ea typeface="Arial"/>
                <a:cs typeface="Arial"/>
              </a:defRPr>
            </a:pPr>
            <a:r>
              <a:rPr sz="1275" b="0">
                <a:solidFill>
                  <a:srgbClr val="6B6C62"/>
                </a:solidFill>
                <a:latin typeface="Arial"/>
                <a:ea typeface="Arial"/>
                <a:cs typeface="Arial"/>
              </a:rPr>
              <a:t>Carolwood figures reported March 2026. Sales sides may include both sides of one property sale.</a:t>
            </a:r>
          </a:p>
        </p:txBody>
      </p:sp>
    </p:spTree>
    <p:extLst>
      <p:ext uri="{BB962C8B-B14F-4D97-AF65-F5344CB8AC3E}">
        <p14:creationId xmlns:p14="http://schemas.microsoft.com/office/powerpoint/2010/main" val="822225414"/>
      </p:ext>
    </p:extLst>
  </p:cSld>
</p:sld>
</file>

<file path=ppt/slides/slide8.xml><?xml version="1.0" encoding="utf-8"?>
<p:sld xmlns:p="http://schemas.openxmlformats.org/presentationml/2006/main">
  <p:cSld>
    <p:bg>
      <p:bgPr>
        <a:solidFill xmlns:a="http://schemas.openxmlformats.org/drawingml/2006/main">
          <a:srgbClr val="F4F1E9"/>
        </a:solidFill>
      </p:bgPr>
    </p:bg>
    <p:spTree>
      <p:nvGrpSpPr>
        <p:cNvPr id="1" name=""/>
        <p:cNvGrpSpPr/>
        <p:nvPr/>
      </p:nvGrpSpPr>
      <p:grpSpPr>
        <a:xfrm xmlns:a="http://schemas.openxmlformats.org/drawingml/2006/main"/>
      </p:grpSpPr>
      <p:sp>
        <p:nvSpPr>
          <p:cNvPr id="9" name="PROPOSED BUSINESS MODEL">
            <a:extLst xmlns:a="http://schemas.openxmlformats.org/drawingml/2006/main">
              <a:ext uri="{FF2B5EF4-FFF2-40B4-BE49-F238E27FC236}">
                <a16:creationId xmlns:a16="http://schemas.microsoft.com/office/drawing/2014/main" id="{9A29185C-B10A-49C1-8B29-C7EB2889F5F0}"/>
              </a:ext>
            </a:extLst>
          </p:cNvPr>
          <p:cNvSpPr>
            <a:spLocks xmlns:a="http://schemas.openxmlformats.org/drawingml/2006/main" noGrp="1"/>
          </p:cNvSpPr>
          <p:nvPr/>
        </p:nvSpPr>
        <p:spPr>
          <a:xfrm xmlns:a="http://schemas.openxmlformats.org/drawingml/2006/main">
            <a:off x="685800" y="36195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1">
                <a:solidFill>
                  <a:srgbClr val="6B6C62"/>
                </a:solidFill>
                <a:latin typeface="Arial"/>
                <a:ea typeface="Arial"/>
                <a:cs typeface="Arial"/>
              </a:defRPr>
            </a:pPr>
            <a:r>
              <a:rPr sz="1200" b="1">
                <a:solidFill>
                  <a:srgbClr val="6B6C62"/>
                </a:solidFill>
                <a:latin typeface="Arial"/>
                <a:ea typeface="Arial"/>
                <a:cs typeface="Arial"/>
              </a:rPr>
              <a:t>PROPOSED BUSINESS MODEL</a:t>
            </a:r>
          </a:p>
        </p:txBody>
      </p:sp>
      <p:sp>
        <p:nvSpPr>
          <p:cNvPr id="2" name="Consumer experience with brokerage distribution">
            <a:extLst xmlns:a="http://schemas.openxmlformats.org/drawingml/2006/main">
              <a:ext uri="{FF2B5EF4-FFF2-40B4-BE49-F238E27FC236}">
                <a16:creationId xmlns:a16="http://schemas.microsoft.com/office/drawing/2014/main" id="{79B8E190-98F1-4E5C-BBAF-7EBE5CA64DFC}"/>
              </a:ext>
            </a:extLst>
          </p:cNvPr>
          <p:cNvSpPr>
            <a:spLocks xmlns:a="http://schemas.openxmlformats.org/drawingml/2006/main" noGrp="1"/>
          </p:cNvSpPr>
          <p:nvPr/>
        </p:nvSpPr>
        <p:spPr>
          <a:xfrm xmlns:a="http://schemas.openxmlformats.org/drawingml/2006/main">
            <a:off x="685800" y="647700"/>
            <a:ext cx="108204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350" b="0">
                <a:solidFill>
                  <a:srgbClr val="21231F"/>
                </a:solidFill>
                <a:latin typeface="Arial"/>
                <a:ea typeface="Arial"/>
                <a:cs typeface="Arial"/>
              </a:defRPr>
            </a:pPr>
            <a:r>
              <a:rPr sz="4350" b="0">
                <a:solidFill>
                  <a:srgbClr val="21231F"/>
                </a:solidFill>
                <a:latin typeface="Arial"/>
                <a:ea typeface="Arial"/>
                <a:cs typeface="Arial"/>
              </a:rPr>
              <a:t>Consumer reach.</a:t>
            </a:r>
          </a:p>
          <a:p xmlns:a="http://schemas.openxmlformats.org/drawingml/2006/main">
            <a:pPr algn="l">
              <a:buNone/>
              <a:defRPr sz="4350" b="0">
                <a:solidFill>
                  <a:srgbClr val="21231F"/>
                </a:solidFill>
                <a:latin typeface="Arial"/>
                <a:ea typeface="Arial"/>
                <a:cs typeface="Arial"/>
              </a:defRPr>
            </a:pPr>
            <a:r>
              <a:rPr sz="4350" b="0">
                <a:solidFill>
                  <a:srgbClr val="21231F"/>
                </a:solidFill>
                <a:latin typeface="Arial"/>
                <a:ea typeface="Arial"/>
                <a:cs typeface="Arial"/>
              </a:rPr>
              <a:t>Brokerage subscriptions.</a:t>
            </a:r>
          </a:p>
        </p:txBody>
      </p:sp>
      <p:sp>
        <p:nvSpPr>
          <p:cNvPr id="3" name="The consumer">
            <a:extLst xmlns:a="http://schemas.openxmlformats.org/drawingml/2006/main">
              <a:ext uri="{FF2B5EF4-FFF2-40B4-BE49-F238E27FC236}">
                <a16:creationId xmlns:a16="http://schemas.microsoft.com/office/drawing/2014/main" id="{59D553BF-7037-4186-9E0F-1518011EFE3D}"/>
              </a:ext>
            </a:extLst>
          </p:cNvPr>
          <p:cNvSpPr>
            <a:spLocks xmlns:a="http://schemas.openxmlformats.org/drawingml/2006/main" noGrp="1"/>
          </p:cNvSpPr>
          <p:nvPr/>
        </p:nvSpPr>
        <p:spPr>
          <a:xfrm xmlns:a="http://schemas.openxmlformats.org/drawingml/2006/main">
            <a:off x="685800" y="293370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550" b="1">
                <a:solidFill>
                  <a:srgbClr val="21231F"/>
                </a:solidFill>
                <a:latin typeface="Arial"/>
                <a:ea typeface="Arial"/>
                <a:cs typeface="Arial"/>
              </a:defRPr>
            </a:pPr>
            <a:r>
              <a:rPr sz="2550" b="1">
                <a:solidFill>
                  <a:srgbClr val="21231F"/>
                </a:solidFill>
                <a:latin typeface="Arial"/>
                <a:ea typeface="Arial"/>
                <a:cs typeface="Arial"/>
              </a:rPr>
              <a:t>Consumers</a:t>
            </a:r>
          </a:p>
        </p:txBody>
      </p:sp>
      <p:sp>
        <p:nvSpPr>
          <p:cNvPr id="4" name="An easy place to explain a housing goal and reach a professional.">
            <a:extLst xmlns:a="http://schemas.openxmlformats.org/drawingml/2006/main">
              <a:ext uri="{FF2B5EF4-FFF2-40B4-BE49-F238E27FC236}">
                <a16:creationId xmlns:a16="http://schemas.microsoft.com/office/drawing/2014/main" id="{FEC27243-77CF-448F-A94D-9878DEF2CC9F}"/>
              </a:ext>
            </a:extLst>
          </p:cNvPr>
          <p:cNvSpPr>
            <a:spLocks xmlns:a="http://schemas.openxmlformats.org/drawingml/2006/main" noGrp="1"/>
          </p:cNvSpPr>
          <p:nvPr/>
        </p:nvSpPr>
        <p:spPr>
          <a:xfrm xmlns:a="http://schemas.openxmlformats.org/drawingml/2006/main">
            <a:off x="685800" y="3638550"/>
            <a:ext cx="47625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6B6C62"/>
                </a:solidFill>
                <a:latin typeface="Arial"/>
                <a:ea typeface="Arial"/>
                <a:cs typeface="Arial"/>
              </a:defRPr>
            </a:pPr>
            <a:r>
              <a:rPr sz="2325" b="0">
                <a:solidFill>
                  <a:srgbClr val="6B6C62"/>
                </a:solidFill>
                <a:latin typeface="Arial"/>
                <a:ea typeface="Arial"/>
                <a:cs typeface="Arial"/>
              </a:rPr>
              <a:t>Describe a move.</a:t>
            </a:r>
          </a:p>
          <a:p xmlns:a="http://schemas.openxmlformats.org/drawingml/2006/main">
            <a:pPr algn="l">
              <a:buNone/>
              <a:defRPr sz="2325" b="0">
                <a:solidFill>
                  <a:srgbClr val="6B6C62"/>
                </a:solidFill>
                <a:latin typeface="Arial"/>
                <a:ea typeface="Arial"/>
                <a:cs typeface="Arial"/>
              </a:defRPr>
            </a:pPr>
            <a:r>
              <a:rPr sz="2325" b="0">
                <a:solidFill>
                  <a:srgbClr val="6B6C62"/>
                </a:solidFill>
                <a:latin typeface="Arial"/>
                <a:ea typeface="Arial"/>
                <a:cs typeface="Arial"/>
              </a:rPr>
              <a:t>Connect with an agent.</a:t>
            </a:r>
          </a:p>
        </p:txBody>
      </p:sp>
      <p:sp>
        <p:nvSpPr>
          <p:cNvPr id="5" name="The customer">
            <a:extLst xmlns:a="http://schemas.openxmlformats.org/drawingml/2006/main">
              <a:ext uri="{FF2B5EF4-FFF2-40B4-BE49-F238E27FC236}">
                <a16:creationId xmlns:a16="http://schemas.microsoft.com/office/drawing/2014/main" id="{30392CE1-45F3-4821-93F7-5E28BAF22635}"/>
              </a:ext>
            </a:extLst>
          </p:cNvPr>
          <p:cNvSpPr>
            <a:spLocks xmlns:a="http://schemas.openxmlformats.org/drawingml/2006/main" noGrp="1"/>
          </p:cNvSpPr>
          <p:nvPr/>
        </p:nvSpPr>
        <p:spPr>
          <a:xfrm xmlns:a="http://schemas.openxmlformats.org/drawingml/2006/main">
            <a:off x="6591300" y="2933700"/>
            <a:ext cx="49149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550" b="1">
                <a:solidFill>
                  <a:srgbClr val="21231F"/>
                </a:solidFill>
                <a:latin typeface="Arial"/>
                <a:ea typeface="Arial"/>
                <a:cs typeface="Arial"/>
              </a:defRPr>
            </a:pPr>
            <a:r>
              <a:rPr sz="2550" b="1">
                <a:solidFill>
                  <a:srgbClr val="21231F"/>
                </a:solidFill>
                <a:latin typeface="Arial"/>
                <a:ea typeface="Arial"/>
                <a:cs typeface="Arial"/>
              </a:rPr>
              <a:t>Agents and brokerages</a:t>
            </a:r>
          </a:p>
        </p:txBody>
      </p:sp>
      <p:sp>
        <p:nvSpPr>
          <p:cNvPr id="6" name="Agents and brokerages subscribe for intelligence and CRM workflows.">
            <a:extLst xmlns:a="http://schemas.openxmlformats.org/drawingml/2006/main">
              <a:ext uri="{FF2B5EF4-FFF2-40B4-BE49-F238E27FC236}">
                <a16:creationId xmlns:a16="http://schemas.microsoft.com/office/drawing/2014/main" id="{BCC7796F-9596-4771-87F3-B1A629BBE5FF}"/>
              </a:ext>
            </a:extLst>
          </p:cNvPr>
          <p:cNvSpPr>
            <a:spLocks xmlns:a="http://schemas.openxmlformats.org/drawingml/2006/main" noGrp="1"/>
          </p:cNvSpPr>
          <p:nvPr/>
        </p:nvSpPr>
        <p:spPr>
          <a:xfrm xmlns:a="http://schemas.openxmlformats.org/drawingml/2006/main">
            <a:off x="6591300" y="3638550"/>
            <a:ext cx="4914900" cy="885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0">
                <a:solidFill>
                  <a:srgbClr val="6B6C62"/>
                </a:solidFill>
                <a:latin typeface="Arial"/>
                <a:ea typeface="Arial"/>
                <a:cs typeface="Arial"/>
              </a:defRPr>
            </a:pPr>
            <a:r>
              <a:rPr sz="2325" b="0">
                <a:solidFill>
                  <a:srgbClr val="6B6C62"/>
                </a:solidFill>
                <a:latin typeface="Arial"/>
                <a:ea typeface="Arial"/>
                <a:cs typeface="Arial"/>
              </a:rPr>
              <a:t>Subscribe for intelligence</a:t>
            </a:r>
          </a:p>
          <a:p xmlns:a="http://schemas.openxmlformats.org/drawingml/2006/main">
            <a:pPr algn="l">
              <a:buNone/>
              <a:defRPr sz="2325" b="0">
                <a:solidFill>
                  <a:srgbClr val="6B6C62"/>
                </a:solidFill>
                <a:latin typeface="Arial"/>
                <a:ea typeface="Arial"/>
                <a:cs typeface="Arial"/>
              </a:defRPr>
            </a:pPr>
            <a:r>
              <a:rPr sz="2325" b="0">
                <a:solidFill>
                  <a:srgbClr val="6B6C62"/>
                </a:solidFill>
                <a:latin typeface="Arial"/>
                <a:ea typeface="Arial"/>
                <a:cs typeface="Arial"/>
              </a:rPr>
              <a:t>and daily CRM workflows.</a:t>
            </a:r>
          </a:p>
        </p:txBody>
      </p:sp>
      <p:sp>
        <p:nvSpPr>
          <p:cNvPr id="7" name="Start with Carolwood. Prove repeatable value. Expand to more teams.">
            <a:extLst xmlns:a="http://schemas.openxmlformats.org/drawingml/2006/main">
              <a:ext uri="{FF2B5EF4-FFF2-40B4-BE49-F238E27FC236}">
                <a16:creationId xmlns:a16="http://schemas.microsoft.com/office/drawing/2014/main" id="{459BD8AA-A035-4A20-93A6-866C6F87F834}"/>
              </a:ext>
            </a:extLst>
          </p:cNvPr>
          <p:cNvSpPr>
            <a:spLocks xmlns:a="http://schemas.openxmlformats.org/drawingml/2006/main" noGrp="1"/>
          </p:cNvSpPr>
          <p:nvPr/>
        </p:nvSpPr>
        <p:spPr>
          <a:xfrm xmlns:a="http://schemas.openxmlformats.org/drawingml/2006/main">
            <a:off x="685800" y="5334000"/>
            <a:ext cx="10820400" cy="752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250" b="0">
                <a:solidFill>
                  <a:srgbClr val="21231F"/>
                </a:solidFill>
                <a:latin typeface="Arial"/>
                <a:ea typeface="Arial"/>
                <a:cs typeface="Arial"/>
              </a:defRPr>
            </a:pPr>
            <a:r>
              <a:rPr sz="2250" b="0">
                <a:solidFill>
                  <a:srgbClr val="21231F"/>
                </a:solidFill>
                <a:latin typeface="Arial"/>
                <a:ea typeface="Arial"/>
                <a:cs typeface="Arial"/>
              </a:rPr>
              <a:t>Start with Carolwood. Prove value. Expand to more brokerages.</a:t>
            </a:r>
          </a:p>
        </p:txBody>
      </p:sp>
      <p:sp>
        <p:nvSpPr>
          <p:cNvPr id="8" name="11">
            <a:extLst xmlns:a="http://schemas.openxmlformats.org/drawingml/2006/main">
              <a:ext uri="{FF2B5EF4-FFF2-40B4-BE49-F238E27FC236}">
                <a16:creationId xmlns:a16="http://schemas.microsoft.com/office/drawing/2014/main" id="{0846B51C-71F3-4562-8E83-261D23C02BAE}"/>
              </a:ext>
            </a:extLst>
          </p:cNvPr>
          <p:cNvSpPr>
            <a:spLocks xmlns:a="http://schemas.openxmlformats.org/drawingml/2006/main" noGrp="1"/>
          </p:cNvSpPr>
          <p:nvPr/>
        </p:nvSpPr>
        <p:spPr>
          <a:xfrm xmlns:a="http://schemas.openxmlformats.org/drawingml/2006/main">
            <a:off x="11049000" y="62674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6B6C62"/>
                </a:solidFill>
                <a:latin typeface="Arial"/>
                <a:ea typeface="Arial"/>
                <a:cs typeface="Arial"/>
              </a:defRPr>
            </a:pPr>
            <a:r>
              <a:rPr sz="1200" b="0">
                <a:solidFill>
                  <a:srgbClr val="6B6C62"/>
                </a:solidFill>
                <a:latin typeface="Arial"/>
                <a:ea typeface="Arial"/>
                <a:cs typeface="Arial"/>
              </a:rPr>
              <a:t>08</a:t>
            </a:r>
          </a:p>
        </p:txBody>
      </p:sp>
    </p:spTree>
    <p:extLst>
      <p:ext uri="{BB962C8B-B14F-4D97-AF65-F5344CB8AC3E}">
        <p14:creationId xmlns:p14="http://schemas.microsoft.com/office/powerpoint/2010/main" val="1624429270"/>
      </p:ext>
    </p:extLst>
  </p:cSld>
</p:sld>
</file>

<file path=ppt/slides/slide9.xml><?xml version="1.0" encoding="utf-8"?>
<p:sld xmlns:p="http://schemas.openxmlformats.org/presentationml/2006/main">
  <p:cSld>
    <p:bg>
      <p:bgPr>
        <a:solidFill xmlns:a="http://schemas.openxmlformats.org/drawingml/2006/main">
          <a:srgbClr val="F4F1E9"/>
        </a:solidFill>
      </p:bgPr>
    </p:bg>
    <p:spTree>
      <p:nvGrpSpPr>
        <p:cNvPr id="1" name=""/>
        <p:cNvGrpSpPr/>
        <p:nvPr/>
      </p:nvGrpSpPr>
      <p:grpSpPr>
        <a:xfrm xmlns:a="http://schemas.openxmlformats.org/drawingml/2006/main"/>
      </p:grpSpPr>
      <p:sp>
        <p:nvSpPr>
          <p:cNvPr id="10" name="The team behind Doorbell">
            <a:extLst xmlns:a="http://schemas.openxmlformats.org/drawingml/2006/main">
              <a:ext uri="{FF2B5EF4-FFF2-40B4-BE49-F238E27FC236}">
                <a16:creationId xmlns:a16="http://schemas.microsoft.com/office/drawing/2014/main" id="{05CC7C36-A472-44EB-B46C-2A69A40FD0FA}"/>
              </a:ext>
            </a:extLst>
          </p:cNvPr>
          <p:cNvSpPr>
            <a:spLocks xmlns:a="http://schemas.openxmlformats.org/drawingml/2006/main" noGrp="1"/>
          </p:cNvSpPr>
          <p:nvPr/>
        </p:nvSpPr>
        <p:spPr>
          <a:xfrm xmlns:a="http://schemas.openxmlformats.org/drawingml/2006/main">
            <a:off x="685800" y="6477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800" b="0">
                <a:solidFill>
                  <a:srgbClr val="21231F"/>
                </a:solidFill>
                <a:latin typeface="Arial"/>
                <a:ea typeface="Arial"/>
                <a:cs typeface="Arial"/>
              </a:defRPr>
            </a:pPr>
            <a:r>
              <a:rPr sz="4800" b="0">
                <a:solidFill>
                  <a:srgbClr val="21231F"/>
                </a:solidFill>
                <a:latin typeface="Arial"/>
                <a:ea typeface="Arial"/>
                <a:cs typeface="Arial"/>
              </a:rPr>
              <a:t>The team</a:t>
            </a:r>
          </a:p>
        </p:txBody>
      </p:sp>
      <p:sp>
        <p:nvSpPr>
          <p:cNvPr id="2" name="David Parnes">
            <a:extLst xmlns:a="http://schemas.openxmlformats.org/drawingml/2006/main">
              <a:ext uri="{FF2B5EF4-FFF2-40B4-BE49-F238E27FC236}">
                <a16:creationId xmlns:a16="http://schemas.microsoft.com/office/drawing/2014/main" id="{D1D7B62C-7D43-42B7-838B-08D08239E82E}"/>
              </a:ext>
            </a:extLst>
          </p:cNvPr>
          <p:cNvSpPr>
            <a:spLocks xmlns:a="http://schemas.openxmlformats.org/drawingml/2006/main" noGrp="1"/>
          </p:cNvSpPr>
          <p:nvPr/>
        </p:nvSpPr>
        <p:spPr>
          <a:xfrm xmlns:a="http://schemas.openxmlformats.org/drawingml/2006/main">
            <a:off x="685800" y="1981200"/>
            <a:ext cx="66675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925" b="0">
                <a:solidFill>
                  <a:srgbClr val="21231F"/>
                </a:solidFill>
                <a:latin typeface="Arial"/>
                <a:ea typeface="Arial"/>
                <a:cs typeface="Arial"/>
              </a:defRPr>
            </a:pPr>
            <a:r>
              <a:rPr sz="2925" b="0">
                <a:solidFill>
                  <a:srgbClr val="21231F"/>
                </a:solidFill>
                <a:latin typeface="Arial"/>
                <a:ea typeface="Arial"/>
                <a:cs typeface="Arial"/>
              </a:rPr>
              <a:t>David Parnes</a:t>
            </a:r>
          </a:p>
        </p:txBody>
      </p:sp>
      <p:sp>
        <p:nvSpPr>
          <p:cNvPr id="3" name="Ed Leyson">
            <a:extLst xmlns:a="http://schemas.openxmlformats.org/drawingml/2006/main">
              <a:ext uri="{FF2B5EF4-FFF2-40B4-BE49-F238E27FC236}">
                <a16:creationId xmlns:a16="http://schemas.microsoft.com/office/drawing/2014/main" id="{4EA9BBA2-E77E-4BB8-BBE8-32791031796B}"/>
              </a:ext>
            </a:extLst>
          </p:cNvPr>
          <p:cNvSpPr>
            <a:spLocks xmlns:a="http://schemas.openxmlformats.org/drawingml/2006/main" noGrp="1"/>
          </p:cNvSpPr>
          <p:nvPr/>
        </p:nvSpPr>
        <p:spPr>
          <a:xfrm xmlns:a="http://schemas.openxmlformats.org/drawingml/2006/main">
            <a:off x="685800" y="4181475"/>
            <a:ext cx="50482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75" b="0">
                <a:solidFill>
                  <a:srgbClr val="21231F"/>
                </a:solidFill>
                <a:latin typeface="Arial"/>
                <a:ea typeface="Arial"/>
                <a:cs typeface="Arial"/>
              </a:defRPr>
            </a:pPr>
            <a:r>
              <a:rPr sz="2775" b="0">
                <a:solidFill>
                  <a:srgbClr val="21231F"/>
                </a:solidFill>
                <a:latin typeface="Arial"/>
                <a:ea typeface="Arial"/>
                <a:cs typeface="Arial"/>
              </a:rPr>
              <a:t>Ed Leyson</a:t>
            </a:r>
          </a:p>
        </p:txBody>
      </p:sp>
      <p:sp>
        <p:nvSpPr>
          <p:cNvPr id="4" name="Phillip Braunstein">
            <a:extLst xmlns:a="http://schemas.openxmlformats.org/drawingml/2006/main">
              <a:ext uri="{FF2B5EF4-FFF2-40B4-BE49-F238E27FC236}">
                <a16:creationId xmlns:a16="http://schemas.microsoft.com/office/drawing/2014/main" id="{9A1DC676-7296-45F8-B365-165FFB881774}"/>
              </a:ext>
            </a:extLst>
          </p:cNvPr>
          <p:cNvSpPr>
            <a:spLocks xmlns:a="http://schemas.openxmlformats.org/drawingml/2006/main" noGrp="1"/>
          </p:cNvSpPr>
          <p:nvPr/>
        </p:nvSpPr>
        <p:spPr>
          <a:xfrm xmlns:a="http://schemas.openxmlformats.org/drawingml/2006/main">
            <a:off x="685800" y="5324475"/>
            <a:ext cx="53340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75" b="0">
                <a:solidFill>
                  <a:srgbClr val="21231F"/>
                </a:solidFill>
                <a:latin typeface="Arial"/>
                <a:ea typeface="Arial"/>
                <a:cs typeface="Arial"/>
              </a:defRPr>
            </a:pPr>
            <a:r>
              <a:rPr sz="2775" b="0">
                <a:solidFill>
                  <a:srgbClr val="21231F"/>
                </a:solidFill>
                <a:latin typeface="Arial"/>
                <a:ea typeface="Arial"/>
                <a:cs typeface="Arial"/>
              </a:rPr>
              <a:t>Phillip Braunstein</a:t>
            </a:r>
          </a:p>
        </p:txBody>
      </p:sp>
      <p:sp>
        <p:nvSpPr>
          <p:cNvPr id="5" name="Nicholas Lazareff">
            <a:extLst xmlns:a="http://schemas.openxmlformats.org/drawingml/2006/main">
              <a:ext uri="{FF2B5EF4-FFF2-40B4-BE49-F238E27FC236}">
                <a16:creationId xmlns:a16="http://schemas.microsoft.com/office/drawing/2014/main" id="{C4EC01DD-F9D2-4358-8254-62D2EC0FC7A7}"/>
              </a:ext>
            </a:extLst>
          </p:cNvPr>
          <p:cNvSpPr>
            <a:spLocks xmlns:a="http://schemas.openxmlformats.org/drawingml/2006/main" noGrp="1"/>
          </p:cNvSpPr>
          <p:nvPr/>
        </p:nvSpPr>
        <p:spPr>
          <a:xfrm xmlns:a="http://schemas.openxmlformats.org/drawingml/2006/main">
            <a:off x="6477000" y="4181475"/>
            <a:ext cx="5029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75" b="0">
                <a:solidFill>
                  <a:srgbClr val="21231F"/>
                </a:solidFill>
                <a:latin typeface="Arial"/>
                <a:ea typeface="Arial"/>
                <a:cs typeface="Arial"/>
              </a:defRPr>
            </a:pPr>
            <a:r>
              <a:rPr sz="2775" b="0">
                <a:solidFill>
                  <a:srgbClr val="21231F"/>
                </a:solidFill>
                <a:latin typeface="Arial"/>
                <a:ea typeface="Arial"/>
                <a:cs typeface="Arial"/>
              </a:rPr>
              <a:t>Nicholas Lazareff</a:t>
            </a:r>
          </a:p>
        </p:txBody>
      </p:sp>
      <p:sp>
        <p:nvSpPr>
          <p:cNvPr id="6" name="Developer / CTO">
            <a:extLst xmlns:a="http://schemas.openxmlformats.org/drawingml/2006/main">
              <a:ext uri="{FF2B5EF4-FFF2-40B4-BE49-F238E27FC236}">
                <a16:creationId xmlns:a16="http://schemas.microsoft.com/office/drawing/2014/main" id="{81826F27-C013-416D-9AB7-C3617C4934F4}"/>
              </a:ext>
            </a:extLst>
          </p:cNvPr>
          <p:cNvSpPr>
            <a:spLocks xmlns:a="http://schemas.openxmlformats.org/drawingml/2006/main" noGrp="1"/>
          </p:cNvSpPr>
          <p:nvPr/>
        </p:nvSpPr>
        <p:spPr>
          <a:xfrm xmlns:a="http://schemas.openxmlformats.org/drawingml/2006/main">
            <a:off x="6477000" y="4705350"/>
            <a:ext cx="50292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Developer / CTO</a:t>
            </a:r>
          </a:p>
        </p:txBody>
      </p:sp>
      <p:sp>
        <p:nvSpPr>
          <p:cNvPr id="7" name="Drew Fenton">
            <a:extLst xmlns:a="http://schemas.openxmlformats.org/drawingml/2006/main">
              <a:ext uri="{FF2B5EF4-FFF2-40B4-BE49-F238E27FC236}">
                <a16:creationId xmlns:a16="http://schemas.microsoft.com/office/drawing/2014/main" id="{8D5CCDCD-ACD2-49AA-805F-41FA35F7C4BF}"/>
              </a:ext>
            </a:extLst>
          </p:cNvPr>
          <p:cNvSpPr>
            <a:spLocks xmlns:a="http://schemas.openxmlformats.org/drawingml/2006/main" noGrp="1"/>
          </p:cNvSpPr>
          <p:nvPr/>
        </p:nvSpPr>
        <p:spPr>
          <a:xfrm xmlns:a="http://schemas.openxmlformats.org/drawingml/2006/main">
            <a:off x="6477000" y="5324475"/>
            <a:ext cx="50292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775" b="0">
                <a:solidFill>
                  <a:srgbClr val="21231F"/>
                </a:solidFill>
                <a:latin typeface="Arial"/>
                <a:ea typeface="Arial"/>
                <a:cs typeface="Arial"/>
              </a:defRPr>
            </a:pPr>
            <a:r>
              <a:rPr sz="2775" b="0">
                <a:solidFill>
                  <a:srgbClr val="21231F"/>
                </a:solidFill>
                <a:latin typeface="Arial"/>
                <a:ea typeface="Arial"/>
                <a:cs typeface="Arial"/>
              </a:rPr>
              <a:t>Drew Fenton</a:t>
            </a:r>
          </a:p>
        </p:txBody>
      </p:sp>
      <p:sp>
        <p:nvSpPr>
          <p:cNvPr id="8" name="On board">
            <a:extLst xmlns:a="http://schemas.openxmlformats.org/drawingml/2006/main">
              <a:ext uri="{FF2B5EF4-FFF2-40B4-BE49-F238E27FC236}">
                <a16:creationId xmlns:a16="http://schemas.microsoft.com/office/drawing/2014/main" id="{E7EF3BEF-C906-49BB-8550-4BAA59F81FEB}"/>
              </a:ext>
            </a:extLst>
          </p:cNvPr>
          <p:cNvSpPr>
            <a:spLocks xmlns:a="http://schemas.openxmlformats.org/drawingml/2006/main" noGrp="1"/>
          </p:cNvSpPr>
          <p:nvPr/>
        </p:nvSpPr>
        <p:spPr>
          <a:xfrm xmlns:a="http://schemas.openxmlformats.org/drawingml/2006/main">
            <a:off x="6477000" y="5848350"/>
            <a:ext cx="502920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On board</a:t>
            </a:r>
          </a:p>
        </p:txBody>
      </p:sp>
      <p:sp>
        <p:nvSpPr>
          <p:cNvPr id="9" name="13">
            <a:extLst xmlns:a="http://schemas.openxmlformats.org/drawingml/2006/main">
              <a:ext uri="{FF2B5EF4-FFF2-40B4-BE49-F238E27FC236}">
                <a16:creationId xmlns:a16="http://schemas.microsoft.com/office/drawing/2014/main" id="{18528043-20BF-4D35-BAB8-FDBB5BA41836}"/>
              </a:ext>
            </a:extLst>
          </p:cNvPr>
          <p:cNvSpPr>
            <a:spLocks xmlns:a="http://schemas.openxmlformats.org/drawingml/2006/main" noGrp="1"/>
          </p:cNvSpPr>
          <p:nvPr/>
        </p:nvSpPr>
        <p:spPr>
          <a:xfrm xmlns:a="http://schemas.openxmlformats.org/drawingml/2006/main">
            <a:off x="11049000" y="62674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6B6C62"/>
                </a:solidFill>
                <a:latin typeface="Arial"/>
                <a:ea typeface="Arial"/>
                <a:cs typeface="Arial"/>
              </a:defRPr>
            </a:pPr>
            <a:r>
              <a:rPr sz="1200" b="0">
                <a:solidFill>
                  <a:srgbClr val="6B6C62"/>
                </a:solidFill>
                <a:latin typeface="Arial"/>
                <a:ea typeface="Arial"/>
                <a:cs typeface="Arial"/>
              </a:rPr>
              <a:t>09</a:t>
            </a:r>
          </a:p>
        </p:txBody>
      </p:sp>
      <p:sp>
        <p:nvSpPr>
          <p:cNvPr id="11" name="Principal at Carolwood Estates">
            <a:extLst xmlns:a="http://schemas.openxmlformats.org/drawingml/2006/main">
              <a:ext uri="{FF2B5EF4-FFF2-40B4-BE49-F238E27FC236}">
                <a16:creationId xmlns:a16="http://schemas.microsoft.com/office/drawing/2014/main" id="{DB5DA7A1-B290-4E3D-9607-D719C8E9D67B}"/>
              </a:ext>
            </a:extLst>
          </p:cNvPr>
          <p:cNvSpPr>
            <a:spLocks xmlns:a="http://schemas.openxmlformats.org/drawingml/2006/main" noGrp="1"/>
          </p:cNvSpPr>
          <p:nvPr/>
        </p:nvSpPr>
        <p:spPr>
          <a:xfrm xmlns:a="http://schemas.openxmlformats.org/drawingml/2006/main">
            <a:off x="685800" y="2514600"/>
            <a:ext cx="66675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Principal at Carolwood Estates</a:t>
            </a:r>
          </a:p>
        </p:txBody>
      </p:sp>
      <p:sp>
        <p:nvSpPr>
          <p:cNvPr id="12" name="Bravo’s Million Dollar Listing LA 7 seasons across 9 years*">
            <a:extLst xmlns:a="http://schemas.openxmlformats.org/drawingml/2006/main">
              <a:ext uri="{FF2B5EF4-FFF2-40B4-BE49-F238E27FC236}">
                <a16:creationId xmlns:a16="http://schemas.microsoft.com/office/drawing/2014/main" id="{46B55F40-764A-4DFB-8FB6-89EB1F300FE4}"/>
              </a:ext>
            </a:extLst>
          </p:cNvPr>
          <p:cNvSpPr>
            <a:spLocks xmlns:a="http://schemas.openxmlformats.org/drawingml/2006/main" noGrp="1"/>
          </p:cNvSpPr>
          <p:nvPr/>
        </p:nvSpPr>
        <p:spPr>
          <a:xfrm xmlns:a="http://schemas.openxmlformats.org/drawingml/2006/main">
            <a:off x="685800" y="3000375"/>
            <a:ext cx="676275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Bravo’s Million Dollar Listing LA</a:t>
            </a:r>
          </a:p>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7 seasons across 9 years*</a:t>
            </a:r>
          </a:p>
        </p:txBody>
      </p:sp>
      <p:sp>
        <p:nvSpPr>
          <p:cNvPr id="13" name="$6B+">
            <a:extLst xmlns:a="http://schemas.openxmlformats.org/drawingml/2006/main">
              <a:ext uri="{FF2B5EF4-FFF2-40B4-BE49-F238E27FC236}">
                <a16:creationId xmlns:a16="http://schemas.microsoft.com/office/drawing/2014/main" id="{50C653C8-3F9F-4665-B6B2-F13CAAAEB3EC}"/>
              </a:ext>
            </a:extLst>
          </p:cNvPr>
          <p:cNvSpPr>
            <a:spLocks xmlns:a="http://schemas.openxmlformats.org/drawingml/2006/main" noGrp="1"/>
          </p:cNvSpPr>
          <p:nvPr/>
        </p:nvSpPr>
        <p:spPr>
          <a:xfrm xmlns:a="http://schemas.openxmlformats.org/drawingml/2006/main">
            <a:off x="8258175" y="1981200"/>
            <a:ext cx="3248025"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6300" b="0">
                <a:solidFill>
                  <a:srgbClr val="21231F"/>
                </a:solidFill>
                <a:latin typeface="Arial"/>
                <a:ea typeface="Arial"/>
                <a:cs typeface="Arial"/>
              </a:defRPr>
            </a:pPr>
            <a:r>
              <a:rPr sz="6300" b="0">
                <a:solidFill>
                  <a:srgbClr val="21231F"/>
                </a:solidFill>
                <a:latin typeface="Arial"/>
                <a:ea typeface="Arial"/>
                <a:cs typeface="Arial"/>
              </a:rPr>
              <a:t>$6B+</a:t>
            </a:r>
          </a:p>
        </p:txBody>
      </p:sp>
      <p:sp>
        <p:nvSpPr>
          <p:cNvPr id="14" name="career residential sales">
            <a:extLst xmlns:a="http://schemas.openxmlformats.org/drawingml/2006/main">
              <a:ext uri="{FF2B5EF4-FFF2-40B4-BE49-F238E27FC236}">
                <a16:creationId xmlns:a16="http://schemas.microsoft.com/office/drawing/2014/main" id="{9B79A10B-6CBF-4A36-ACCA-B9B54FEF6551}"/>
              </a:ext>
            </a:extLst>
          </p:cNvPr>
          <p:cNvSpPr>
            <a:spLocks xmlns:a="http://schemas.openxmlformats.org/drawingml/2006/main" noGrp="1"/>
          </p:cNvSpPr>
          <p:nvPr/>
        </p:nvSpPr>
        <p:spPr>
          <a:xfrm xmlns:a="http://schemas.openxmlformats.org/drawingml/2006/main">
            <a:off x="8258175" y="3048000"/>
            <a:ext cx="3248025"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6B6C62"/>
                </a:solidFill>
                <a:latin typeface="Arial"/>
                <a:ea typeface="Arial"/>
                <a:cs typeface="Arial"/>
              </a:defRPr>
            </a:pPr>
            <a:r>
              <a:rPr sz="1875" b="0">
                <a:solidFill>
                  <a:srgbClr val="6B6C62"/>
                </a:solidFill>
                <a:latin typeface="Arial"/>
                <a:ea typeface="Arial"/>
                <a:cs typeface="Arial"/>
              </a:rPr>
              <a:t>career residential sales</a:t>
            </a:r>
          </a:p>
        </p:txBody>
      </p:sp>
      <p:sp>
        <p:nvSpPr>
          <p:cNvPr id="15" name="Sales: Carolwood bio, September 2026. *TV tenure per his 2022 departur">
            <a:extLst xmlns:a="http://schemas.openxmlformats.org/drawingml/2006/main">
              <a:ext uri="{FF2B5EF4-FFF2-40B4-BE49-F238E27FC236}">
                <a16:creationId xmlns:a16="http://schemas.microsoft.com/office/drawing/2014/main" id="{284DC8C3-0570-4C6B-992F-04D35CFF6891}"/>
              </a:ext>
            </a:extLst>
          </p:cNvPr>
          <p:cNvSpPr>
            <a:spLocks xmlns:a="http://schemas.openxmlformats.org/drawingml/2006/main" noGrp="1"/>
          </p:cNvSpPr>
          <p:nvPr/>
        </p:nvSpPr>
        <p:spPr>
          <a:xfrm xmlns:a="http://schemas.openxmlformats.org/drawingml/2006/main">
            <a:off x="685800" y="6381750"/>
            <a:ext cx="10287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0">
                <a:solidFill>
                  <a:srgbClr val="6B6C62"/>
                </a:solidFill>
                <a:latin typeface="Arial"/>
                <a:ea typeface="Arial"/>
                <a:cs typeface="Arial"/>
              </a:defRPr>
            </a:pPr>
            <a:r>
              <a:rPr sz="1200" b="0">
                <a:solidFill>
                  <a:srgbClr val="6B6C62"/>
                </a:solidFill>
                <a:latin typeface="Arial"/>
                <a:ea typeface="Arial"/>
                <a:cs typeface="Arial"/>
              </a:rPr>
              <a:t>Sales: Carolwood bio, September 2026. *TV tenure per his 2022 departure statement.</a:t>
            </a:r>
          </a:p>
        </p:txBody>
      </p:sp>
    </p:spTree>
    <p:extLst>
      <p:ext uri="{BB962C8B-B14F-4D97-AF65-F5344CB8AC3E}">
        <p14:creationId xmlns:p14="http://schemas.microsoft.com/office/powerpoint/2010/main" val="2011872093"/>
      </p:ext>
    </p:extLst>
  </p:cSld>
</p:sld>
</file>

<file path=ppt/slides/slide10.xml><?xml version="1.0" encoding="utf-8"?>
<p:sld xmlns:p="http://schemas.openxmlformats.org/presentationml/2006/main">
  <p:cSld>
    <p:bg>
      <p:bgPr>
        <a:solidFill xmlns:a="http://schemas.openxmlformats.org/drawingml/2006/main">
          <a:srgbClr val="21231F"/>
        </a:solidFill>
      </p:bgPr>
    </p:bg>
    <p:spTree>
      <p:nvGrpSpPr>
        <p:cNvPr id="1" name=""/>
        <p:cNvGrpSpPr/>
        <p:nvPr/>
      </p:nvGrpSpPr>
      <p:grpSpPr>
        <a:xfrm xmlns:a="http://schemas.openxmlformats.org/drawingml/2006/main"/>
      </p:grpSpPr>
      <p:sp>
        <p:nvSpPr>
          <p:cNvPr id="15" name="The next product milestones">
            <a:extLst xmlns:a="http://schemas.openxmlformats.org/drawingml/2006/main">
              <a:ext uri="{FF2B5EF4-FFF2-40B4-BE49-F238E27FC236}">
                <a16:creationId xmlns:a16="http://schemas.microsoft.com/office/drawing/2014/main" id="{09797803-89AE-41C7-9F4F-CBF5F35CBEE3}"/>
              </a:ext>
            </a:extLst>
          </p:cNvPr>
          <p:cNvSpPr>
            <a:spLocks xmlns:a="http://schemas.openxmlformats.org/drawingml/2006/main" noGrp="1"/>
          </p:cNvSpPr>
          <p:nvPr/>
        </p:nvSpPr>
        <p:spPr>
          <a:xfrm xmlns:a="http://schemas.openxmlformats.org/drawingml/2006/main">
            <a:off x="685800" y="781050"/>
            <a:ext cx="10820400" cy="1533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4350" b="0">
                <a:solidFill>
                  <a:srgbClr val="F4F1E9"/>
                </a:solidFill>
                <a:latin typeface="Arial"/>
                <a:ea typeface="Arial"/>
                <a:cs typeface="Arial"/>
              </a:defRPr>
            </a:pPr>
            <a:r>
              <a:rPr sz="4350" b="0">
                <a:solidFill>
                  <a:srgbClr val="F4F1E9"/>
                </a:solidFill>
                <a:latin typeface="Arial"/>
                <a:ea typeface="Arial"/>
                <a:cs typeface="Arial"/>
              </a:rPr>
              <a:t>Prove it at Carolwood.</a:t>
            </a:r>
          </a:p>
          <a:p xmlns:a="http://schemas.openxmlformats.org/drawingml/2006/main">
            <a:pPr algn="l">
              <a:buNone/>
              <a:defRPr sz="4350" b="0">
                <a:solidFill>
                  <a:srgbClr val="F4F1E9"/>
                </a:solidFill>
                <a:latin typeface="Arial"/>
                <a:ea typeface="Arial"/>
                <a:cs typeface="Arial"/>
              </a:defRPr>
            </a:pPr>
            <a:r>
              <a:rPr sz="4350" b="0">
                <a:solidFill>
                  <a:srgbClr val="F4F1E9"/>
                </a:solidFill>
                <a:latin typeface="Arial"/>
                <a:ea typeface="Arial"/>
                <a:cs typeface="Arial"/>
              </a:rPr>
              <a:t>Then scale.</a:t>
            </a:r>
          </a:p>
        </p:txBody>
      </p:sp>
      <p:sp>
        <p:nvSpPr>
          <p:cNvPr id="2" name="01">
            <a:extLst xmlns:a="http://schemas.openxmlformats.org/drawingml/2006/main">
              <a:ext uri="{FF2B5EF4-FFF2-40B4-BE49-F238E27FC236}">
                <a16:creationId xmlns:a16="http://schemas.microsoft.com/office/drawing/2014/main" id="{13FE348E-CFA2-453B-8526-A93C9E17CA62}"/>
              </a:ext>
            </a:extLst>
          </p:cNvPr>
          <p:cNvSpPr>
            <a:spLocks xmlns:a="http://schemas.openxmlformats.org/drawingml/2006/main" noGrp="1"/>
          </p:cNvSpPr>
          <p:nvPr/>
        </p:nvSpPr>
        <p:spPr>
          <a:xfrm xmlns:a="http://schemas.openxmlformats.org/drawingml/2006/main">
            <a:off x="685800" y="2705100"/>
            <a:ext cx="8001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0">
                <a:solidFill>
                  <a:srgbClr val="D7E396"/>
                </a:solidFill>
                <a:latin typeface="Arial"/>
                <a:ea typeface="Arial"/>
                <a:cs typeface="Arial"/>
              </a:defRPr>
            </a:pPr>
            <a:r>
              <a:rPr sz="2175" b="0">
                <a:solidFill>
                  <a:srgbClr val="D7E396"/>
                </a:solidFill>
                <a:latin typeface="Arial"/>
                <a:ea typeface="Arial"/>
                <a:cs typeface="Arial"/>
              </a:rPr>
              <a:t>01</a:t>
            </a:r>
          </a:p>
        </p:txBody>
      </p:sp>
      <p:sp>
        <p:nvSpPr>
          <p:cNvPr id="3" name="A dependable daily CRM">
            <a:extLst xmlns:a="http://schemas.openxmlformats.org/drawingml/2006/main">
              <a:ext uri="{FF2B5EF4-FFF2-40B4-BE49-F238E27FC236}">
                <a16:creationId xmlns:a16="http://schemas.microsoft.com/office/drawing/2014/main" id="{F2D7B592-153A-4366-871B-A8BBD3F80E66}"/>
              </a:ext>
            </a:extLst>
          </p:cNvPr>
          <p:cNvSpPr>
            <a:spLocks xmlns:a="http://schemas.openxmlformats.org/drawingml/2006/main" noGrp="1"/>
          </p:cNvSpPr>
          <p:nvPr/>
        </p:nvSpPr>
        <p:spPr>
          <a:xfrm xmlns:a="http://schemas.openxmlformats.org/drawingml/2006/main">
            <a:off x="1685925" y="2705100"/>
            <a:ext cx="98202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F4F1E9"/>
                </a:solidFill>
                <a:latin typeface="Arial"/>
                <a:ea typeface="Arial"/>
                <a:cs typeface="Arial"/>
              </a:defRPr>
            </a:pPr>
            <a:r>
              <a:rPr sz="2325" b="1">
                <a:solidFill>
                  <a:srgbClr val="F4F1E9"/>
                </a:solidFill>
                <a:latin typeface="Arial"/>
                <a:ea typeface="Arial"/>
                <a:cs typeface="Arial"/>
              </a:rPr>
              <a:t>A CRM agents use daily</a:t>
            </a:r>
          </a:p>
        </p:txBody>
      </p:sp>
      <p:sp>
        <p:nvSpPr>
          <p:cNvPr id="4" name="Consistent search, clean records and reliable follow-up.">
            <a:extLst xmlns:a="http://schemas.openxmlformats.org/drawingml/2006/main">
              <a:ext uri="{FF2B5EF4-FFF2-40B4-BE49-F238E27FC236}">
                <a16:creationId xmlns:a16="http://schemas.microsoft.com/office/drawing/2014/main" id="{3138CCC2-0177-46A1-9A01-3247545044B7}"/>
              </a:ext>
            </a:extLst>
          </p:cNvPr>
          <p:cNvSpPr>
            <a:spLocks xmlns:a="http://schemas.openxmlformats.org/drawingml/2006/main" noGrp="1"/>
          </p:cNvSpPr>
          <p:nvPr/>
        </p:nvSpPr>
        <p:spPr>
          <a:xfrm xmlns:a="http://schemas.openxmlformats.org/drawingml/2006/main">
            <a:off x="1685925" y="3133725"/>
            <a:ext cx="98202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B6BBAA"/>
                </a:solidFill>
                <a:latin typeface="Arial"/>
                <a:ea typeface="Arial"/>
                <a:cs typeface="Arial"/>
              </a:defRPr>
            </a:pPr>
            <a:r>
              <a:rPr sz="1875" b="0">
                <a:solidFill>
                  <a:srgbClr val="B6BBAA"/>
                </a:solidFill>
                <a:latin typeface="Arial"/>
                <a:ea typeface="Arial"/>
                <a:cs typeface="Arial"/>
              </a:rPr>
              <a:t>Clean records, reliable follow-up and measured engagement.</a:t>
            </a:r>
          </a:p>
        </p:txBody>
      </p:sp>
      <p:sp>
        <p:nvSpPr>
          <p:cNvPr id="5" name="02">
            <a:extLst xmlns:a="http://schemas.openxmlformats.org/drawingml/2006/main">
              <a:ext uri="{FF2B5EF4-FFF2-40B4-BE49-F238E27FC236}">
                <a16:creationId xmlns:a16="http://schemas.microsoft.com/office/drawing/2014/main" id="{D9EFA5ED-2D8F-4C06-8CA7-A683F989F339}"/>
              </a:ext>
            </a:extLst>
          </p:cNvPr>
          <p:cNvSpPr>
            <a:spLocks xmlns:a="http://schemas.openxmlformats.org/drawingml/2006/main" noGrp="1"/>
          </p:cNvSpPr>
          <p:nvPr/>
        </p:nvSpPr>
        <p:spPr>
          <a:xfrm xmlns:a="http://schemas.openxmlformats.org/drawingml/2006/main">
            <a:off x="685800" y="3705225"/>
            <a:ext cx="8001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0">
                <a:solidFill>
                  <a:srgbClr val="D7E396"/>
                </a:solidFill>
                <a:latin typeface="Arial"/>
                <a:ea typeface="Arial"/>
                <a:cs typeface="Arial"/>
              </a:defRPr>
            </a:pPr>
            <a:r>
              <a:rPr sz="2175" b="0">
                <a:solidFill>
                  <a:srgbClr val="D7E396"/>
                </a:solidFill>
                <a:latin typeface="Arial"/>
                <a:ea typeface="Arial"/>
                <a:cs typeface="Arial"/>
              </a:rPr>
              <a:t>02</a:t>
            </a:r>
          </a:p>
        </p:txBody>
      </p:sp>
      <p:sp>
        <p:nvSpPr>
          <p:cNvPr id="6" name="Measured buyer and seller models">
            <a:extLst xmlns:a="http://schemas.openxmlformats.org/drawingml/2006/main">
              <a:ext uri="{FF2B5EF4-FFF2-40B4-BE49-F238E27FC236}">
                <a16:creationId xmlns:a16="http://schemas.microsoft.com/office/drawing/2014/main" id="{16920274-3DF1-4162-9E5E-547DE4543B1D}"/>
              </a:ext>
            </a:extLst>
          </p:cNvPr>
          <p:cNvSpPr>
            <a:spLocks xmlns:a="http://schemas.openxmlformats.org/drawingml/2006/main" noGrp="1"/>
          </p:cNvSpPr>
          <p:nvPr/>
        </p:nvSpPr>
        <p:spPr>
          <a:xfrm xmlns:a="http://schemas.openxmlformats.org/drawingml/2006/main">
            <a:off x="1685925" y="3705225"/>
            <a:ext cx="98202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F4F1E9"/>
                </a:solidFill>
                <a:latin typeface="Arial"/>
                <a:ea typeface="Arial"/>
                <a:cs typeface="Arial"/>
              </a:defRPr>
            </a:pPr>
            <a:r>
              <a:rPr sz="2325" b="1">
                <a:solidFill>
                  <a:srgbClr val="F4F1E9"/>
                </a:solidFill>
                <a:latin typeface="Arial"/>
                <a:ea typeface="Arial"/>
                <a:cs typeface="Arial"/>
              </a:rPr>
              <a:t>Models agents can trust</a:t>
            </a:r>
          </a:p>
        </p:txBody>
      </p:sp>
      <p:sp>
        <p:nvSpPr>
          <p:cNvPr id="7" name="Validate ranking quality, then pilot seller signals in selected ZIP co">
            <a:extLst xmlns:a="http://schemas.openxmlformats.org/drawingml/2006/main">
              <a:ext uri="{FF2B5EF4-FFF2-40B4-BE49-F238E27FC236}">
                <a16:creationId xmlns:a16="http://schemas.microsoft.com/office/drawing/2014/main" id="{0F3240CF-14A5-40EA-8015-0AC456F1F7EB}"/>
              </a:ext>
            </a:extLst>
          </p:cNvPr>
          <p:cNvSpPr>
            <a:spLocks xmlns:a="http://schemas.openxmlformats.org/drawingml/2006/main" noGrp="1"/>
          </p:cNvSpPr>
          <p:nvPr/>
        </p:nvSpPr>
        <p:spPr>
          <a:xfrm xmlns:a="http://schemas.openxmlformats.org/drawingml/2006/main">
            <a:off x="1685925" y="4133850"/>
            <a:ext cx="98202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B6BBAA"/>
                </a:solidFill>
                <a:latin typeface="Arial"/>
                <a:ea typeface="Arial"/>
                <a:cs typeface="Arial"/>
              </a:defRPr>
            </a:pPr>
            <a:r>
              <a:rPr sz="1875" b="0">
                <a:solidFill>
                  <a:srgbClr val="B6BBAA"/>
                </a:solidFill>
                <a:latin typeface="Arial"/>
                <a:ea typeface="Arial"/>
                <a:cs typeface="Arial"/>
              </a:rPr>
              <a:t>Test buyer matches and seller signals against observed outcomes.</a:t>
            </a:r>
          </a:p>
        </p:txBody>
      </p:sp>
      <p:sp>
        <p:nvSpPr>
          <p:cNvPr id="8" name="03">
            <a:extLst xmlns:a="http://schemas.openxmlformats.org/drawingml/2006/main">
              <a:ext uri="{FF2B5EF4-FFF2-40B4-BE49-F238E27FC236}">
                <a16:creationId xmlns:a16="http://schemas.microsoft.com/office/drawing/2014/main" id="{B3294EF1-FD00-4CF4-97EC-D9AE707632DA}"/>
              </a:ext>
            </a:extLst>
          </p:cNvPr>
          <p:cNvSpPr>
            <a:spLocks xmlns:a="http://schemas.openxmlformats.org/drawingml/2006/main" noGrp="1"/>
          </p:cNvSpPr>
          <p:nvPr/>
        </p:nvSpPr>
        <p:spPr>
          <a:xfrm xmlns:a="http://schemas.openxmlformats.org/drawingml/2006/main">
            <a:off x="685800" y="4705350"/>
            <a:ext cx="8001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0">
                <a:solidFill>
                  <a:srgbClr val="D7E396"/>
                </a:solidFill>
                <a:latin typeface="Arial"/>
                <a:ea typeface="Arial"/>
                <a:cs typeface="Arial"/>
              </a:defRPr>
            </a:pPr>
            <a:r>
              <a:rPr sz="2175" b="0">
                <a:solidFill>
                  <a:srgbClr val="D7E396"/>
                </a:solidFill>
                <a:latin typeface="Arial"/>
                <a:ea typeface="Arial"/>
                <a:cs typeface="Arial"/>
              </a:rPr>
              <a:t>03</a:t>
            </a:r>
          </a:p>
        </p:txBody>
      </p:sp>
      <p:sp>
        <p:nvSpPr>
          <p:cNvPr id="9" name="A connected consumer experience">
            <a:extLst xmlns:a="http://schemas.openxmlformats.org/drawingml/2006/main">
              <a:ext uri="{FF2B5EF4-FFF2-40B4-BE49-F238E27FC236}">
                <a16:creationId xmlns:a16="http://schemas.microsoft.com/office/drawing/2014/main" id="{4B8F611C-89E4-4743-AFE9-E48ADA01DB2F}"/>
              </a:ext>
            </a:extLst>
          </p:cNvPr>
          <p:cNvSpPr>
            <a:spLocks xmlns:a="http://schemas.openxmlformats.org/drawingml/2006/main" noGrp="1"/>
          </p:cNvSpPr>
          <p:nvPr/>
        </p:nvSpPr>
        <p:spPr>
          <a:xfrm xmlns:a="http://schemas.openxmlformats.org/drawingml/2006/main">
            <a:off x="1685925" y="4705350"/>
            <a:ext cx="9820275"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325" b="1">
                <a:solidFill>
                  <a:srgbClr val="F4F1E9"/>
                </a:solidFill>
                <a:latin typeface="Arial"/>
                <a:ea typeface="Arial"/>
                <a:cs typeface="Arial"/>
              </a:defRPr>
            </a:pPr>
            <a:r>
              <a:rPr sz="2325" b="1">
                <a:solidFill>
                  <a:srgbClr val="F4F1E9"/>
                </a:solidFill>
                <a:latin typeface="Arial"/>
                <a:ea typeface="Arial"/>
                <a:cs typeface="Arial"/>
              </a:rPr>
              <a:t>A connected consumer experience</a:t>
            </a:r>
          </a:p>
        </p:txBody>
      </p:sp>
      <p:sp>
        <p:nvSpPr>
          <p:cNvPr id="10" name="Fresh inventory, a secure API and a proposed Muse connector.">
            <a:extLst xmlns:a="http://schemas.openxmlformats.org/drawingml/2006/main">
              <a:ext uri="{FF2B5EF4-FFF2-40B4-BE49-F238E27FC236}">
                <a16:creationId xmlns:a16="http://schemas.microsoft.com/office/drawing/2014/main" id="{B31944AB-BFE2-454D-B48F-2C4A1AF55FA8}"/>
              </a:ext>
            </a:extLst>
          </p:cNvPr>
          <p:cNvSpPr>
            <a:spLocks xmlns:a="http://schemas.openxmlformats.org/drawingml/2006/main" noGrp="1"/>
          </p:cNvSpPr>
          <p:nvPr/>
        </p:nvSpPr>
        <p:spPr>
          <a:xfrm xmlns:a="http://schemas.openxmlformats.org/drawingml/2006/main">
            <a:off x="1685925" y="5133975"/>
            <a:ext cx="9820275"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875" b="0">
                <a:solidFill>
                  <a:srgbClr val="B6BBAA"/>
                </a:solidFill>
                <a:latin typeface="Arial"/>
                <a:ea typeface="Arial"/>
                <a:cs typeface="Arial"/>
              </a:defRPr>
            </a:pPr>
            <a:r>
              <a:rPr sz="1875" b="0">
                <a:solidFill>
                  <a:srgbClr val="B6BBAA"/>
                </a:solidFill>
                <a:latin typeface="Arial"/>
                <a:ea typeface="Arial"/>
                <a:cs typeface="Arial"/>
              </a:rPr>
              <a:t>Fresh inventory, a secure API and a proposed Muse connection.</a:t>
            </a:r>
          </a:p>
        </p:txBody>
      </p:sp>
      <p:sp>
        <p:nvSpPr>
          <p:cNvPr id="14" name="12">
            <a:extLst xmlns:a="http://schemas.openxmlformats.org/drawingml/2006/main">
              <a:ext uri="{FF2B5EF4-FFF2-40B4-BE49-F238E27FC236}">
                <a16:creationId xmlns:a16="http://schemas.microsoft.com/office/drawing/2014/main" id="{67C310A4-4CA8-4A0A-BF53-CAD71313B2BD}"/>
              </a:ext>
            </a:extLst>
          </p:cNvPr>
          <p:cNvSpPr>
            <a:spLocks xmlns:a="http://schemas.openxmlformats.org/drawingml/2006/main" noGrp="1"/>
          </p:cNvSpPr>
          <p:nvPr/>
        </p:nvSpPr>
        <p:spPr>
          <a:xfrm xmlns:a="http://schemas.openxmlformats.org/drawingml/2006/main">
            <a:off x="11049000" y="6267450"/>
            <a:ext cx="4572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r">
              <a:buNone/>
              <a:defRPr sz="1200" b="0">
                <a:solidFill>
                  <a:srgbClr val="B6BBAA"/>
                </a:solidFill>
                <a:latin typeface="Arial"/>
                <a:ea typeface="Arial"/>
                <a:cs typeface="Arial"/>
              </a:defRPr>
            </a:pPr>
            <a:r>
              <a:rPr sz="1200" b="0">
                <a:solidFill>
                  <a:srgbClr val="B6BBAA"/>
                </a:solidFill>
                <a:latin typeface="Arial"/>
                <a:ea typeface="Arial"/>
                <a:cs typeface="Arial"/>
              </a:rPr>
              <a:t>10</a:t>
            </a:r>
          </a:p>
        </p:txBody>
      </p:sp>
      <p:sp>
        <p:nvSpPr>
          <p:cNvPr id="16" name="NEXT MILESTONES">
            <a:extLst xmlns:a="http://schemas.openxmlformats.org/drawingml/2006/main">
              <a:ext uri="{FF2B5EF4-FFF2-40B4-BE49-F238E27FC236}">
                <a16:creationId xmlns:a16="http://schemas.microsoft.com/office/drawing/2014/main" id="{3ACBB533-1ECB-4EA2-BF39-478292271453}"/>
              </a:ext>
            </a:extLst>
          </p:cNvPr>
          <p:cNvSpPr>
            <a:spLocks xmlns:a="http://schemas.openxmlformats.org/drawingml/2006/main" noGrp="1"/>
          </p:cNvSpPr>
          <p:nvPr/>
        </p:nvSpPr>
        <p:spPr>
          <a:xfrm xmlns:a="http://schemas.openxmlformats.org/drawingml/2006/main">
            <a:off x="685800" y="36195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1200" b="1">
                <a:solidFill>
                  <a:srgbClr val="D7E396"/>
                </a:solidFill>
                <a:latin typeface="Arial"/>
                <a:ea typeface="Arial"/>
                <a:cs typeface="Arial"/>
              </a:defRPr>
            </a:pPr>
            <a:r>
              <a:rPr sz="1200" b="1">
                <a:solidFill>
                  <a:srgbClr val="D7E396"/>
                </a:solidFill>
                <a:latin typeface="Arial"/>
                <a:ea typeface="Arial"/>
                <a:cs typeface="Arial"/>
              </a:rPr>
              <a:t>NEXT MILESTONES</a:t>
            </a:r>
          </a:p>
        </p:txBody>
      </p:sp>
      <p:sp>
        <p:nvSpPr>
          <p:cNvPr id="17" name="Prove value. Package the next brokerage rollout.">
            <a:extLst xmlns:a="http://schemas.openxmlformats.org/drawingml/2006/main">
              <a:ext uri="{FF2B5EF4-FFF2-40B4-BE49-F238E27FC236}">
                <a16:creationId xmlns:a16="http://schemas.microsoft.com/office/drawing/2014/main" id="{B2B1AA40-98B3-4489-A7A0-D3EE805EE26B}"/>
              </a:ext>
            </a:extLst>
          </p:cNvPr>
          <p:cNvSpPr>
            <a:spLocks xmlns:a="http://schemas.openxmlformats.org/drawingml/2006/main" noGrp="1"/>
          </p:cNvSpPr>
          <p:nvPr/>
        </p:nvSpPr>
        <p:spPr>
          <a:xfrm xmlns:a="http://schemas.openxmlformats.org/drawingml/2006/main">
            <a:off x="685800" y="5943600"/>
            <a:ext cx="10287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gn="l">
              <a:buNone/>
              <a:defRPr sz="2175" b="0">
                <a:solidFill>
                  <a:srgbClr val="F4F1E9"/>
                </a:solidFill>
                <a:latin typeface="Arial"/>
                <a:ea typeface="Arial"/>
                <a:cs typeface="Arial"/>
              </a:defRPr>
            </a:pPr>
            <a:r>
              <a:rPr sz="2175" b="0">
                <a:solidFill>
                  <a:srgbClr val="F4F1E9"/>
                </a:solidFill>
                <a:latin typeface="Arial"/>
                <a:ea typeface="Arial"/>
                <a:cs typeface="Arial"/>
              </a:rPr>
              <a:t>Prove value. Package the next brokerage rollout.</a:t>
            </a:r>
          </a:p>
        </p:txBody>
      </p:sp>
    </p:spTree>
    <p:extLst>
      <p:ext uri="{BB962C8B-B14F-4D97-AF65-F5344CB8AC3E}">
        <p14:creationId xmlns:p14="http://schemas.microsoft.com/office/powerpoint/2010/main" val="94567675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2026-09-24T19:20:26.9550000Z</dcterms:created>
  <dcterms:modified xsi:type="dcterms:W3CDTF">2026-09-24T19:20:26.9550000Z</dcterms:modified>
</coreProperties>
</file>